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E42"/>
    <a:srgbClr val="DF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2" autoAdjust="0"/>
  </p:normalViewPr>
  <p:slideViewPr>
    <p:cSldViewPr>
      <p:cViewPr varScale="1">
        <p:scale>
          <a:sx n="124" d="100"/>
          <a:sy n="124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5F7BE-8111-496F-9749-5EEC283CCBEC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3284-377D-475A-B8CC-0AA3A2A991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39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 그림에서 본진</a:t>
            </a:r>
            <a:r>
              <a:rPr lang="en-US" altLang="ko-KR" dirty="0" smtClean="0"/>
              <a:t>(</a:t>
            </a:r>
            <a:r>
              <a:rPr lang="ko-KR" altLang="en-US" dirty="0" smtClean="0"/>
              <a:t>네모</a:t>
            </a:r>
            <a:r>
              <a:rPr lang="en-US" altLang="ko-KR" dirty="0" smtClean="0"/>
              <a:t>) </a:t>
            </a:r>
            <a:r>
              <a:rPr lang="ko-KR" altLang="en-US" dirty="0" smtClean="0"/>
              <a:t>주변에 있는 주황색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하늘색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동그라미가 </a:t>
            </a:r>
            <a:r>
              <a:rPr lang="ko-KR" altLang="en-US" dirty="0" err="1" smtClean="0"/>
              <a:t>터렛을</a:t>
            </a:r>
            <a:r>
              <a:rPr lang="ko-KR" altLang="en-US" dirty="0" smtClean="0"/>
              <a:t> 나타냅니다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3284-377D-475A-B8CC-0AA3A2A9910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8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 </a:t>
            </a:r>
            <a:r>
              <a:rPr lang="ko-KR" altLang="en-US" dirty="0" err="1" smtClean="0"/>
              <a:t>유닛</a:t>
            </a:r>
            <a:r>
              <a:rPr lang="ko-KR" altLang="en-US" baseline="0" dirty="0" smtClean="0"/>
              <a:t> 종류의 명칭은 달라질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3284-377D-475A-B8CC-0AA3A2A9910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48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개발 중 스크린 </a:t>
            </a:r>
            <a:r>
              <a:rPr lang="ko-KR" altLang="en-US" baseline="0" dirty="0" err="1" smtClean="0"/>
              <a:t>샷으로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아직 </a:t>
            </a:r>
            <a:r>
              <a:rPr lang="ko-KR" altLang="en-US" baseline="0" dirty="0" err="1" smtClean="0"/>
              <a:t>유닛</a:t>
            </a:r>
            <a:r>
              <a:rPr lang="ko-KR" altLang="en-US" baseline="0" dirty="0" smtClean="0"/>
              <a:t> 그림이 임시인 상태입니다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3284-377D-475A-B8CC-0AA3A2A9910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9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BDA75E-0A85-42CF-BF4E-8A6E12099F8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4CC85B-EA8B-4782-815C-C705F066F923}" type="datetimeFigureOut">
              <a:rPr lang="ko-KR" altLang="en-US" smtClean="0"/>
              <a:t>2012-08-16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en-US" altLang="ko-KR" sz="2000" dirty="0" smtClean="0"/>
              <a:t>2012 Science War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 smtClean="0"/>
              <a:t>Diplomatics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82648" y="4810472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altLang="ko-KR" sz="2400" b="1" dirty="0" err="1" smtClean="0"/>
              <a:t>Gamemakers</a:t>
            </a:r>
            <a:r>
              <a:rPr lang="en-US" altLang="ko-KR" sz="2400" b="1" dirty="0" smtClean="0"/>
              <a:t> of Postech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29087"/>
            <a:ext cx="1656184" cy="6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800600"/>
          </a:xfrm>
        </p:spPr>
        <p:txBody>
          <a:bodyPr/>
          <a:lstStyle/>
          <a:p>
            <a:r>
              <a:rPr lang="en-US" altLang="ko-KR" dirty="0" smtClean="0"/>
              <a:t>Map Size : 40 by 40</a:t>
            </a:r>
          </a:p>
          <a:p>
            <a:endParaRPr lang="en-US" altLang="ko-KR" dirty="0"/>
          </a:p>
          <a:p>
            <a:r>
              <a:rPr lang="ko-KR" altLang="en-US" dirty="0" smtClean="0"/>
              <a:t>동시 턴 방식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자동 병력 생산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병력 비율 고정</a:t>
            </a:r>
            <a:endParaRPr lang="en-US" altLang="ko-KR" dirty="0"/>
          </a:p>
          <a:p>
            <a:pPr marL="114300" indent="0">
              <a:buNone/>
            </a:pPr>
            <a:endParaRPr lang="en-US" altLang="ko-K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664296" cy="26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458791" cy="532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941168"/>
            <a:ext cx="6888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smtClean="0">
                <a:latin typeface="+mj-ea"/>
                <a:ea typeface="+mj-ea"/>
              </a:rPr>
              <a:t>목표</a:t>
            </a:r>
            <a:r>
              <a:rPr lang="en-US" altLang="ko-KR" sz="2800" b="1" dirty="0" smtClean="0">
                <a:latin typeface="+mj-ea"/>
                <a:ea typeface="+mj-ea"/>
              </a:rPr>
              <a:t>:</a:t>
            </a:r>
            <a:r>
              <a:rPr lang="ko-KR" altLang="en-US" sz="2800" b="1" dirty="0" smtClean="0">
                <a:latin typeface="+mj-ea"/>
                <a:ea typeface="+mj-ea"/>
              </a:rPr>
              <a:t>  </a:t>
            </a:r>
            <a:r>
              <a:rPr lang="ko-KR" altLang="en-US" sz="2800" dirty="0" smtClean="0">
                <a:latin typeface="+mj-ea"/>
                <a:ea typeface="+mj-ea"/>
              </a:rPr>
              <a:t>상대 </a:t>
            </a:r>
            <a:r>
              <a:rPr lang="ko-KR" altLang="en-US" sz="2800" dirty="0">
                <a:latin typeface="+mj-ea"/>
                <a:ea typeface="+mj-ea"/>
              </a:rPr>
              <a:t>본진의 </a:t>
            </a:r>
            <a:r>
              <a:rPr lang="ko-KR" altLang="en-US" sz="2800" dirty="0" err="1">
                <a:latin typeface="+mj-ea"/>
                <a:ea typeface="+mj-ea"/>
              </a:rPr>
              <a:t>터렛을</a:t>
            </a:r>
            <a:r>
              <a:rPr lang="ko-KR" altLang="en-US" sz="2800" dirty="0">
                <a:latin typeface="+mj-ea"/>
                <a:ea typeface="+mj-ea"/>
              </a:rPr>
              <a:t> 모두 제거하라</a:t>
            </a:r>
            <a:r>
              <a:rPr lang="en-US" altLang="ko-KR" sz="2800" dirty="0">
                <a:latin typeface="+mj-ea"/>
                <a:ea typeface="+mj-ea"/>
              </a:rPr>
              <a:t>!</a:t>
            </a:r>
            <a:endParaRPr lang="ko-KR" altLang="en-US" sz="2800" dirty="0">
              <a:latin typeface="+mj-ea"/>
              <a:ea typeface="+mj-ea"/>
            </a:endParaRPr>
          </a:p>
          <a:p>
            <a:pPr algn="ctr"/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80112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940152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580112" y="24208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940152" y="24208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744194" y="328498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092280" y="328498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732240" y="36450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7092280" y="36450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Units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55576" y="1412777"/>
            <a:ext cx="1656184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뫼비우스 Regular" pitchFamily="2" charset="-127"/>
                <a:ea typeface="뫼비우스 Regular" pitchFamily="2" charset="-127"/>
              </a:rPr>
              <a:t>Drill Tank</a:t>
            </a:r>
          </a:p>
          <a:p>
            <a:pPr algn="ctr"/>
            <a:r>
              <a:rPr lang="en-US" altLang="ko-KR" dirty="0" smtClean="0">
                <a:latin typeface="뫼비우스 Regular" pitchFamily="2" charset="-127"/>
                <a:ea typeface="뫼비우스 Regular" pitchFamily="2" charset="-127"/>
              </a:rPr>
              <a:t>(High Power)</a:t>
            </a:r>
            <a:endParaRPr lang="ko-KR" altLang="en-US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03524" y="1412776"/>
            <a:ext cx="5049875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04" y="6165304"/>
            <a:ext cx="1458791" cy="53216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897215" y="2981320"/>
            <a:ext cx="1656184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뫼비우스 Regular" pitchFamily="2" charset="-127"/>
                <a:ea typeface="뫼비우스 Regular" pitchFamily="2" charset="-127"/>
              </a:rPr>
              <a:t>Scout</a:t>
            </a:r>
          </a:p>
          <a:p>
            <a:pPr algn="ctr"/>
            <a:r>
              <a:rPr lang="en-US" altLang="ko-KR" dirty="0" smtClean="0">
                <a:latin typeface="뫼비우스 Regular" pitchFamily="2" charset="-127"/>
                <a:ea typeface="뫼비우스 Regular" pitchFamily="2" charset="-127"/>
              </a:rPr>
              <a:t>(High Speed)</a:t>
            </a:r>
            <a:endParaRPr lang="ko-KR" altLang="en-US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63960" y="2981320"/>
            <a:ext cx="5049875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63960" y="4557114"/>
            <a:ext cx="1656184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뫼비우스 Regular" pitchFamily="2" charset="-127"/>
                <a:ea typeface="뫼비우스 Regular" pitchFamily="2" charset="-127"/>
              </a:rPr>
              <a:t>Artillery</a:t>
            </a:r>
          </a:p>
          <a:p>
            <a:pPr algn="ctr"/>
            <a:r>
              <a:rPr lang="en-US" altLang="ko-KR" dirty="0" smtClean="0">
                <a:latin typeface="뫼비우스 Regular" pitchFamily="2" charset="-127"/>
                <a:ea typeface="뫼비우스 Regular" pitchFamily="2" charset="-127"/>
              </a:rPr>
              <a:t>(Long Range)</a:t>
            </a:r>
            <a:endParaRPr lang="ko-KR" altLang="en-US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1908" y="4557113"/>
            <a:ext cx="5049875" cy="149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5" name="Picture 11" descr="http://postfiles6.naver.net/20111127_261/zxo2900_1322365325777pbheW_JPEG/f9dn1.jpg?type=w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61" b="64314" l="16286" r="84286">
                        <a14:backgroundMark x1="59429" y1="44510" x2="59429" y2="44510"/>
                        <a14:backgroundMark x1="59429" y1="51765" x2="59429" y2="51765"/>
                        <a14:backgroundMark x1="64857" y1="41176" x2="47714" y2="63922"/>
                        <a14:backgroundMark x1="31714" y1="61765" x2="56000" y2="3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6" t="20426" r="14916" b="50238"/>
          <a:stretch/>
        </p:blipFill>
        <p:spPr bwMode="auto">
          <a:xfrm>
            <a:off x="3267731" y="4597977"/>
            <a:ext cx="3521459" cy="142508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features.cgsociety.org/newgallerycrits/g58/248058/248058_1316416503_larg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5" b="94081" l="2861" r="95210">
                        <a14:foregroundMark x1="6720" y1="43925" x2="6720" y2="43925"/>
                        <a14:foregroundMark x1="78244" y1="15992" x2="78576" y2="37279"/>
                        <a14:foregroundMark x1="80506" y1="5192" x2="81570" y2="39772"/>
                        <a14:foregroundMark x1="80905" y1="4361" x2="80905" y2="4361"/>
                        <a14:foregroundMark x1="81238" y1="5815" x2="80506" y2="3323"/>
                        <a14:foregroundMark x1="77844" y1="15472" x2="77711" y2="17965"/>
                        <a14:foregroundMark x1="60146" y1="25130" x2="62275" y2="25441"/>
                        <a14:foregroundMark x1="46840" y1="30426" x2="45243" y2="29595"/>
                        <a14:foregroundMark x1="26081" y1="33229" x2="26081" y2="3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17" b="33552"/>
          <a:stretch/>
        </p:blipFill>
        <p:spPr bwMode="auto">
          <a:xfrm>
            <a:off x="2471129" y="1412776"/>
            <a:ext cx="5370831" cy="14945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david-chambers.cghub.com/files/Image/097001-098000/97476/486_stream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8" b="96438" l="5667" r="94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6" b="43915"/>
          <a:stretch/>
        </p:blipFill>
        <p:spPr bwMode="auto">
          <a:xfrm>
            <a:off x="883976" y="2981320"/>
            <a:ext cx="4809841" cy="14945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arypress.rit.edu/sites/carypress.rit.edu/files/imagecache/large_product/bow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10" y="3008356"/>
            <a:ext cx="578869" cy="5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오른쪽 화살표 29"/>
          <p:cNvSpPr/>
          <p:nvPr/>
        </p:nvSpPr>
        <p:spPr>
          <a:xfrm rot="17950503">
            <a:off x="6117085" y="3064810"/>
            <a:ext cx="750089" cy="262122"/>
          </a:xfrm>
          <a:prstGeom prst="rightArrow">
            <a:avLst>
              <a:gd name="adj1" fmla="val 50000"/>
              <a:gd name="adj2" fmla="val 431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6200000">
            <a:off x="4517994" y="3217202"/>
            <a:ext cx="540060" cy="262122"/>
          </a:xfrm>
          <a:prstGeom prst="rightArrow">
            <a:avLst>
              <a:gd name="adj1" fmla="val 50000"/>
              <a:gd name="adj2" fmla="val 431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947325" y="2658572"/>
            <a:ext cx="540060" cy="262122"/>
          </a:xfrm>
          <a:prstGeom prst="rightArrow">
            <a:avLst>
              <a:gd name="adj1" fmla="val 50000"/>
              <a:gd name="adj2" fmla="val 431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655676" y="2658572"/>
            <a:ext cx="540060" cy="262122"/>
          </a:xfrm>
          <a:prstGeom prst="rightArrow">
            <a:avLst>
              <a:gd name="adj1" fmla="val 50000"/>
              <a:gd name="adj2" fmla="val 431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Battle Example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5925294" y="3406587"/>
            <a:ext cx="576064" cy="57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V</a:t>
            </a:r>
            <a:endParaRPr lang="ko-KR" altLang="en-US" b="1" dirty="0"/>
          </a:p>
        </p:txBody>
      </p:sp>
      <p:sp>
        <p:nvSpPr>
          <p:cNvPr id="11" name="타원 10"/>
          <p:cNvSpPr/>
          <p:nvPr/>
        </p:nvSpPr>
        <p:spPr>
          <a:xfrm>
            <a:off x="3491880" y="2501633"/>
            <a:ext cx="576064" cy="57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b="1" dirty="0"/>
          </a:p>
        </p:txBody>
      </p:sp>
      <p:sp>
        <p:nvSpPr>
          <p:cNvPr id="12" name="타원 11"/>
          <p:cNvSpPr/>
          <p:nvPr/>
        </p:nvSpPr>
        <p:spPr>
          <a:xfrm>
            <a:off x="4499992" y="2501633"/>
            <a:ext cx="576064" cy="57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b="1" dirty="0"/>
          </a:p>
        </p:txBody>
      </p:sp>
      <p:sp>
        <p:nvSpPr>
          <p:cNvPr id="14" name="타원 13"/>
          <p:cNvSpPr/>
          <p:nvPr/>
        </p:nvSpPr>
        <p:spPr>
          <a:xfrm>
            <a:off x="4499992" y="3365793"/>
            <a:ext cx="576064" cy="57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b="1" dirty="0"/>
          </a:p>
        </p:txBody>
      </p:sp>
      <p:sp>
        <p:nvSpPr>
          <p:cNvPr id="15" name="타원 14"/>
          <p:cNvSpPr/>
          <p:nvPr/>
        </p:nvSpPr>
        <p:spPr>
          <a:xfrm>
            <a:off x="1179240" y="2501633"/>
            <a:ext cx="576064" cy="57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sz="2800" b="1" dirty="0"/>
          </a:p>
        </p:txBody>
      </p:sp>
      <p:sp>
        <p:nvSpPr>
          <p:cNvPr id="16" name="타원 15"/>
          <p:cNvSpPr/>
          <p:nvPr/>
        </p:nvSpPr>
        <p:spPr>
          <a:xfrm>
            <a:off x="2195736" y="2501633"/>
            <a:ext cx="576064" cy="57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D</a:t>
            </a:r>
            <a:endParaRPr lang="ko-KR" altLang="en-US" b="1" dirty="0"/>
          </a:p>
        </p:txBody>
      </p:sp>
      <p:pic>
        <p:nvPicPr>
          <p:cNvPr id="4098" name="Picture 2" descr="Shield With Sword Cros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49" y="2261794"/>
            <a:ext cx="519354" cy="4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hield With Sword Cros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03" y="2233222"/>
            <a:ext cx="519354" cy="4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0FxK64CDeGc/UA8pKvw_VII/AAAAAAAAAFM/jdrJiZPWzYs/s1600/magic-shield-no-shadow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58" y="3078233"/>
            <a:ext cx="293703" cy="3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오른쪽 화살표 23"/>
          <p:cNvSpPr/>
          <p:nvPr/>
        </p:nvSpPr>
        <p:spPr>
          <a:xfrm>
            <a:off x="6380739" y="2658572"/>
            <a:ext cx="540060" cy="262122"/>
          </a:xfrm>
          <a:prstGeom prst="rightArrow">
            <a:avLst>
              <a:gd name="adj1" fmla="val 50000"/>
              <a:gd name="adj2" fmla="val 431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925294" y="2501633"/>
            <a:ext cx="576064" cy="576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b="1" dirty="0"/>
          </a:p>
        </p:txBody>
      </p:sp>
      <p:sp>
        <p:nvSpPr>
          <p:cNvPr id="26" name="타원 25"/>
          <p:cNvSpPr/>
          <p:nvPr/>
        </p:nvSpPr>
        <p:spPr>
          <a:xfrm>
            <a:off x="6933406" y="2501633"/>
            <a:ext cx="576064" cy="57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D</a:t>
            </a:r>
            <a:endParaRPr lang="ko-KR" altLang="en-US" b="1" dirty="0"/>
          </a:p>
        </p:txBody>
      </p:sp>
      <p:pic>
        <p:nvPicPr>
          <p:cNvPr id="28" name="Picture 2" descr="Shield With Sword Cros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7" y="2233222"/>
            <a:ext cx="519354" cy="4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95736" y="4445849"/>
            <a:ext cx="188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ea typeface="문체부 궁체 흘림체" pitchFamily="17" charset="-127"/>
              </a:rPr>
              <a:t>방어측</a:t>
            </a:r>
            <a:r>
              <a:rPr lang="ko-KR" altLang="en-US" dirty="0" smtClean="0">
                <a:ea typeface="문체부 궁체 흘림체" pitchFamily="17" charset="-127"/>
              </a:rPr>
              <a:t> 승리</a:t>
            </a:r>
            <a:endParaRPr lang="en-US" altLang="ko-KR" dirty="0" smtClean="0">
              <a:ea typeface="문체부 궁체 흘림체" pitchFamily="17" charset="-127"/>
            </a:endParaRPr>
          </a:p>
          <a:p>
            <a:pPr algn="ctr"/>
            <a:r>
              <a:rPr lang="en-US" altLang="ko-KR" sz="1400" dirty="0" smtClean="0">
                <a:ea typeface="문체부 궁체 흘림체" pitchFamily="17" charset="-127"/>
              </a:rPr>
              <a:t>(</a:t>
            </a:r>
            <a:r>
              <a:rPr lang="ko-KR" altLang="en-US" sz="1400" dirty="0" err="1" smtClean="0">
                <a:ea typeface="문체부 궁체 흘림체" pitchFamily="17" charset="-127"/>
              </a:rPr>
              <a:t>공격측</a:t>
            </a:r>
            <a:r>
              <a:rPr lang="ko-KR" altLang="en-US" sz="1400" dirty="0" smtClean="0">
                <a:ea typeface="문체부 궁체 흘림체" pitchFamily="17" charset="-127"/>
              </a:rPr>
              <a:t> 이동 실패</a:t>
            </a:r>
            <a:r>
              <a:rPr lang="en-US" altLang="ko-KR" sz="1400" dirty="0" smtClean="0">
                <a:ea typeface="문체부 궁체 흘림체" pitchFamily="17" charset="-127"/>
              </a:rPr>
              <a:t>)</a:t>
            </a:r>
            <a:endParaRPr lang="ko-KR" altLang="en-US" sz="1400" dirty="0">
              <a:ea typeface="문체부 궁체 흘림체" pitchFamily="17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8881" y="4445849"/>
            <a:ext cx="1945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ea typeface="문체부 궁체 흘림체" pitchFamily="17" charset="-127"/>
              </a:rPr>
              <a:t>공</a:t>
            </a:r>
            <a:r>
              <a:rPr lang="ko-KR" altLang="en-US" dirty="0" err="1">
                <a:ea typeface="문체부 궁체 흘림체" pitchFamily="17" charset="-127"/>
              </a:rPr>
              <a:t>격</a:t>
            </a:r>
            <a:r>
              <a:rPr lang="ko-KR" altLang="en-US" dirty="0" err="1" smtClean="0">
                <a:ea typeface="문체부 궁체 흘림체" pitchFamily="17" charset="-127"/>
              </a:rPr>
              <a:t>측</a:t>
            </a:r>
            <a:r>
              <a:rPr lang="ko-KR" altLang="en-US" dirty="0" smtClean="0">
                <a:ea typeface="문체부 궁체 흘림체" pitchFamily="17" charset="-127"/>
              </a:rPr>
              <a:t> 승리</a:t>
            </a:r>
            <a:endParaRPr lang="en-US" altLang="ko-KR" dirty="0" smtClean="0">
              <a:ea typeface="문체부 궁체 흘림체" pitchFamily="17" charset="-127"/>
            </a:endParaRPr>
          </a:p>
          <a:p>
            <a:pPr algn="ctr"/>
            <a:r>
              <a:rPr lang="en-US" altLang="ko-KR" sz="1400" dirty="0" smtClean="0">
                <a:ea typeface="문체부 궁체 흘림체" pitchFamily="17" charset="-127"/>
              </a:rPr>
              <a:t>(</a:t>
            </a:r>
            <a:r>
              <a:rPr lang="ko-KR" altLang="en-US" sz="1400" dirty="0" smtClean="0">
                <a:ea typeface="문체부 궁체 흘림체" pitchFamily="17" charset="-127"/>
              </a:rPr>
              <a:t>방어 </a:t>
            </a:r>
            <a:r>
              <a:rPr lang="ko-KR" altLang="en-US" sz="1400" dirty="0" err="1" smtClean="0">
                <a:ea typeface="문체부 궁체 흘림체" pitchFamily="17" charset="-127"/>
              </a:rPr>
              <a:t>유닛</a:t>
            </a:r>
            <a:r>
              <a:rPr lang="ko-KR" altLang="en-US" sz="1400" dirty="0" smtClean="0">
                <a:ea typeface="문체부 궁체 흘림체" pitchFamily="17" charset="-127"/>
              </a:rPr>
              <a:t> 제거 및</a:t>
            </a:r>
            <a:r>
              <a:rPr lang="en-US" altLang="ko-KR" sz="1400" dirty="0" smtClean="0">
                <a:ea typeface="문체부 궁체 흘림체" pitchFamily="17" charset="-127"/>
              </a:rPr>
              <a:t/>
            </a:r>
            <a:br>
              <a:rPr lang="en-US" altLang="ko-KR" sz="1400" dirty="0" smtClean="0">
                <a:ea typeface="문체부 궁체 흘림체" pitchFamily="17" charset="-127"/>
              </a:rPr>
            </a:br>
            <a:r>
              <a:rPr lang="ko-KR" altLang="en-US" sz="1400" dirty="0" smtClean="0">
                <a:ea typeface="문체부 궁체 흘림체" pitchFamily="17" charset="-127"/>
              </a:rPr>
              <a:t>공격 </a:t>
            </a:r>
            <a:r>
              <a:rPr lang="ko-KR" altLang="en-US" sz="1400" dirty="0" err="1" smtClean="0">
                <a:ea typeface="문체부 궁체 흘림체" pitchFamily="17" charset="-127"/>
              </a:rPr>
              <a:t>유닛</a:t>
            </a:r>
            <a:r>
              <a:rPr lang="ko-KR" altLang="en-US" sz="1400" dirty="0" smtClean="0">
                <a:ea typeface="문체부 궁체 흘림체" pitchFamily="17" charset="-127"/>
              </a:rPr>
              <a:t> 이동</a:t>
            </a:r>
            <a:r>
              <a:rPr lang="en-US" altLang="ko-KR" sz="1400" dirty="0" smtClean="0">
                <a:ea typeface="문체부 궁체 흘림체" pitchFamily="17" charset="-127"/>
              </a:rPr>
              <a:t>)</a:t>
            </a:r>
            <a:endParaRPr lang="ko-KR" altLang="en-US" sz="1400" dirty="0">
              <a:ea typeface="문체부 궁체 흘림체" pitchFamily="17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458791" cy="532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33273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공격지원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412636" y="2337872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방어</a:t>
            </a:r>
            <a:endParaRPr lang="ko-KR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444208" y="19255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공격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956253" y="191683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공격</a:t>
            </a:r>
            <a:endParaRPr lang="ko-KR" alt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076056" y="336997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방어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지</a:t>
            </a:r>
            <a:r>
              <a:rPr lang="ko-KR" altLang="en-US" sz="1400" dirty="0"/>
              <a:t>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2040" y="226586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방어</a:t>
            </a:r>
            <a:endParaRPr lang="en-US" altLang="ko-KR" sz="1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690664" y="19385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공격</a:t>
            </a:r>
            <a:endParaRPr lang="ko-KR" altLang="en-US" sz="1400" dirty="0"/>
          </a:p>
        </p:txBody>
      </p:sp>
      <p:cxnSp>
        <p:nvCxnSpPr>
          <p:cNvPr id="7" name="꺾인 연결선 6"/>
          <p:cNvCxnSpPr>
            <a:stCxn id="31" idx="1"/>
            <a:endCxn id="9" idx="2"/>
          </p:cNvCxnSpPr>
          <p:nvPr/>
        </p:nvCxnSpPr>
        <p:spPr>
          <a:xfrm rot="10800000">
            <a:off x="1853698" y="4589865"/>
            <a:ext cx="342038" cy="1483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655676" y="4229825"/>
            <a:ext cx="3960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4210986" y="4229825"/>
            <a:ext cx="3960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960476" y="4534625"/>
            <a:ext cx="3960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꺾인 연결선 42"/>
          <p:cNvCxnSpPr>
            <a:stCxn id="31" idx="3"/>
            <a:endCxn id="41" idx="2"/>
          </p:cNvCxnSpPr>
          <p:nvPr/>
        </p:nvCxnSpPr>
        <p:spPr>
          <a:xfrm flipV="1">
            <a:off x="4077916" y="4589865"/>
            <a:ext cx="331092" cy="1483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15048" y="5733256"/>
            <a:ext cx="579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a typeface="문체부 궁체 흘림체" pitchFamily="17" charset="-127"/>
              </a:rPr>
              <a:t>∴</a:t>
            </a:r>
            <a:r>
              <a:rPr lang="en-US" altLang="ko-KR" b="1" dirty="0" smtClean="0">
                <a:ea typeface="문체부 궁체 흘림체" pitchFamily="17" charset="-127"/>
              </a:rPr>
              <a:t> </a:t>
            </a:r>
            <a:r>
              <a:rPr lang="ko-KR" altLang="en-US" b="1" dirty="0" smtClean="0">
                <a:ea typeface="문체부 궁체 흘림체" pitchFamily="17" charset="-127"/>
              </a:rPr>
              <a:t>많으면 </a:t>
            </a:r>
            <a:r>
              <a:rPr lang="ko-KR" altLang="en-US" b="1" dirty="0" smtClean="0">
                <a:ea typeface="문체부 궁체 흘림체" pitchFamily="17" charset="-127"/>
              </a:rPr>
              <a:t> 유리</a:t>
            </a:r>
            <a:r>
              <a:rPr lang="en-US" altLang="ko-KR" b="1" dirty="0" smtClean="0">
                <a:ea typeface="문체부 궁체 흘림체" pitchFamily="17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2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G-pos\Desktop\AIP2012\ScreenShot\0816.2111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10668"/>
            <a:ext cx="6099583" cy="45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458791" cy="532161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763688" y="1619559"/>
            <a:ext cx="3528392" cy="648072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9" idx="3"/>
            <a:endCxn id="13" idx="1"/>
          </p:cNvCxnSpPr>
          <p:nvPr/>
        </p:nvCxnSpPr>
        <p:spPr>
          <a:xfrm flipV="1">
            <a:off x="5292080" y="1940409"/>
            <a:ext cx="1475010" cy="318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67090" y="1617243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턴 수 및</a:t>
            </a:r>
            <a:endParaRPr lang="en-US" altLang="ko-KR" dirty="0" smtClean="0"/>
          </a:p>
          <a:p>
            <a:r>
              <a:rPr lang="ko-KR" altLang="en-US" dirty="0" smtClean="0"/>
              <a:t>남은 </a:t>
            </a:r>
            <a:r>
              <a:rPr lang="ko-KR" altLang="en-US" dirty="0" err="1" smtClean="0"/>
              <a:t>터렛</a:t>
            </a:r>
            <a:r>
              <a:rPr lang="ko-KR" altLang="en-US" dirty="0" smtClean="0"/>
              <a:t> 수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220072" y="4797152"/>
            <a:ext cx="1301901" cy="1224136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007205" y="52245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미니맵</a:t>
            </a:r>
            <a:endParaRPr lang="ko-KR" altLang="en-US" dirty="0"/>
          </a:p>
        </p:txBody>
      </p:sp>
      <p:cxnSp>
        <p:nvCxnSpPr>
          <p:cNvPr id="31" name="직선 화살표 연결선 30"/>
          <p:cNvCxnSpPr>
            <a:stCxn id="29" idx="3"/>
            <a:endCxn id="30" idx="1"/>
          </p:cNvCxnSpPr>
          <p:nvPr/>
        </p:nvCxnSpPr>
        <p:spPr>
          <a:xfrm>
            <a:off x="6521973" y="5409220"/>
            <a:ext cx="485232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51673" y="400506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전체 </a:t>
            </a:r>
            <a:r>
              <a:rPr lang="ko-KR" altLang="en-US" dirty="0" err="1" smtClean="0"/>
              <a:t>유닛</a:t>
            </a:r>
            <a:r>
              <a:rPr lang="ko-KR" altLang="en-US" dirty="0" smtClean="0"/>
              <a:t> 통계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11560" y="5593886"/>
            <a:ext cx="4500500" cy="355394"/>
          </a:xfrm>
          <a:prstGeom prst="roundRect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29" name="꺾인 연결선 1028"/>
          <p:cNvCxnSpPr>
            <a:stCxn id="35" idx="1"/>
            <a:endCxn id="36" idx="0"/>
          </p:cNvCxnSpPr>
          <p:nvPr/>
        </p:nvCxnSpPr>
        <p:spPr>
          <a:xfrm rot="10800000" flipV="1">
            <a:off x="2861811" y="4189730"/>
            <a:ext cx="3789863" cy="140415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458791" cy="53216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60883" y="1340768"/>
            <a:ext cx="8875613" cy="4392488"/>
            <a:chOff x="-1506014" y="1268760"/>
            <a:chExt cx="11295242" cy="5589948"/>
          </a:xfrm>
        </p:grpSpPr>
        <p:pic>
          <p:nvPicPr>
            <p:cNvPr id="1026" name="Picture 2" descr="C:\Users\G-pos\Desktop\AIP2012\ScreenShot\0816.2111(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226" y="4151769"/>
              <a:ext cx="3609002" cy="270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G-pos\Desktop\AIP2012\ScreenShot\0816.2111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419" y="4147258"/>
              <a:ext cx="3609002" cy="27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G-pos\Desktop\AIP2012\ScreenShot\0816.2111(3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268760"/>
              <a:ext cx="3613513" cy="27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G-pos\Desktop\AIP2012\ScreenShot\0816.2111(4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268760"/>
              <a:ext cx="3609002" cy="27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G-pos\Desktop\AIP2012\ScreenShot\0816.211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6014" y="4146550"/>
              <a:ext cx="3613513" cy="27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1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839</TotalTime>
  <Words>133</Words>
  <Application>Microsoft Office PowerPoint</Application>
  <PresentationFormat>화면 슬라이드 쇼(4:3)</PresentationFormat>
  <Paragraphs>52</Paragraphs>
  <Slides>6</Slides>
  <Notes>3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근접</vt:lpstr>
      <vt:lpstr>2012 Science War Diplomatics</vt:lpstr>
      <vt:lpstr>Rule</vt:lpstr>
      <vt:lpstr>Units</vt:lpstr>
      <vt:lpstr>Battle Example</vt:lpstr>
      <vt:lpstr>Screen</vt:lpstr>
      <vt:lpstr>Screen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KAIST-Postech Students Ceremony A.I. ( D-Tactical Dual )</dc:title>
  <dc:creator>sPiCA</dc:creator>
  <cp:lastModifiedBy>G-pos</cp:lastModifiedBy>
  <cp:revision>23</cp:revision>
  <dcterms:created xsi:type="dcterms:W3CDTF">2012-08-03T12:59:47Z</dcterms:created>
  <dcterms:modified xsi:type="dcterms:W3CDTF">2012-08-16T12:47:53Z</dcterms:modified>
</cp:coreProperties>
</file>