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64"/>
  </p:notesMasterIdLst>
  <p:handoutMasterIdLst>
    <p:handoutMasterId r:id="rId65"/>
  </p:handoutMasterIdLst>
  <p:sldIdLst>
    <p:sldId id="259" r:id="rId2"/>
    <p:sldId id="309" r:id="rId3"/>
    <p:sldId id="262" r:id="rId4"/>
    <p:sldId id="311" r:id="rId5"/>
    <p:sldId id="310" r:id="rId6"/>
    <p:sldId id="261" r:id="rId7"/>
    <p:sldId id="312" r:id="rId8"/>
    <p:sldId id="313" r:id="rId9"/>
    <p:sldId id="263" r:id="rId10"/>
    <p:sldId id="357" r:id="rId11"/>
    <p:sldId id="266" r:id="rId12"/>
    <p:sldId id="265" r:id="rId13"/>
    <p:sldId id="267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58" r:id="rId22"/>
    <p:sldId id="271" r:id="rId23"/>
    <p:sldId id="272" r:id="rId24"/>
    <p:sldId id="273" r:id="rId25"/>
    <p:sldId id="316" r:id="rId26"/>
    <p:sldId id="276" r:id="rId27"/>
    <p:sldId id="277" r:id="rId28"/>
    <p:sldId id="278" r:id="rId29"/>
    <p:sldId id="317" r:id="rId30"/>
    <p:sldId id="280" r:id="rId31"/>
    <p:sldId id="282" r:id="rId32"/>
    <p:sldId id="318" r:id="rId33"/>
    <p:sldId id="342" r:id="rId34"/>
    <p:sldId id="369" r:id="rId35"/>
    <p:sldId id="370" r:id="rId36"/>
    <p:sldId id="371" r:id="rId37"/>
    <p:sldId id="372" r:id="rId38"/>
    <p:sldId id="373" r:id="rId39"/>
    <p:sldId id="374" r:id="rId40"/>
    <p:sldId id="359" r:id="rId41"/>
    <p:sldId id="319" r:id="rId42"/>
    <p:sldId id="376" r:id="rId43"/>
    <p:sldId id="385" r:id="rId44"/>
    <p:sldId id="360" r:id="rId45"/>
    <p:sldId id="293" r:id="rId46"/>
    <p:sldId id="388" r:id="rId47"/>
    <p:sldId id="377" r:id="rId48"/>
    <p:sldId id="378" r:id="rId49"/>
    <p:sldId id="379" r:id="rId50"/>
    <p:sldId id="323" r:id="rId51"/>
    <p:sldId id="380" r:id="rId52"/>
    <p:sldId id="381" r:id="rId53"/>
    <p:sldId id="390" r:id="rId54"/>
    <p:sldId id="383" r:id="rId55"/>
    <p:sldId id="384" r:id="rId56"/>
    <p:sldId id="386" r:id="rId57"/>
    <p:sldId id="387" r:id="rId58"/>
    <p:sldId id="389" r:id="rId59"/>
    <p:sldId id="392" r:id="rId60"/>
    <p:sldId id="393" r:id="rId61"/>
    <p:sldId id="394" r:id="rId62"/>
    <p:sldId id="329" r:id="rId63"/>
  </p:sldIdLst>
  <p:sldSz cx="9906000" cy="6858000" type="A4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83314" autoAdjust="0"/>
  </p:normalViewPr>
  <p:slideViewPr>
    <p:cSldViewPr>
      <p:cViewPr varScale="1">
        <p:scale>
          <a:sx n="130" d="100"/>
          <a:sy n="130" d="100"/>
        </p:scale>
        <p:origin x="96" y="6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238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3043-D2CE-4622-94FA-D7C6B1261FAE}" type="datetimeFigureOut">
              <a:rPr lang="ko-KR" altLang="en-US" smtClean="0"/>
              <a:pPr/>
              <a:t>2019-11-25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0DF3C-174A-416D-95D2-2931FAFE1F3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594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43A5E-F543-4C58-933A-2A3EFD17645B}" type="datetimeFigureOut">
              <a:rPr lang="ko-KR" altLang="en-US" smtClean="0"/>
              <a:pPr/>
              <a:t>2019-11-25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633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EF4ED-93DA-42AB-B74B-BB46F4ABB5E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610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windows/win32/upnp/c-gl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eate,_read,_update_and_delet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110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(RESET, RFOTM, RFPRO, RFNOP, SRESET)</a:t>
            </a:r>
          </a:p>
          <a:p>
            <a:r>
              <a:rPr lang="ko-KR" altLang="en-US" dirty="0" smtClean="0"/>
              <a:t>뒷장에서 설명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Client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doxm</a:t>
            </a:r>
            <a:r>
              <a:rPr lang="en-US" altLang="ko-KR" dirty="0" smtClean="0"/>
              <a:t>, /</a:t>
            </a:r>
            <a:r>
              <a:rPr lang="en-US" altLang="ko-KR" dirty="0" err="1" smtClean="0"/>
              <a:t>pstat</a:t>
            </a:r>
            <a:r>
              <a:rPr lang="en-US" altLang="ko-KR" dirty="0" smtClean="0"/>
              <a:t>, /cred</a:t>
            </a:r>
            <a:r>
              <a:rPr lang="ko-KR" altLang="en-US" dirty="0" smtClean="0"/>
              <a:t>를 지원하며 </a:t>
            </a:r>
            <a:r>
              <a:rPr lang="en-US" altLang="ko-KR" dirty="0" smtClean="0"/>
              <a:t>Onboarding</a:t>
            </a:r>
            <a:r>
              <a:rPr lang="ko-KR" altLang="en-US" dirty="0" smtClean="0"/>
              <a:t>에 사용됨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2679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WiringPi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en-US" altLang="ko-K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based GPIO access library written in C for the BCM2835, BCM2836 and BCM2837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devices used in all 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Raspberry Pi.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versions.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72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WiringPi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en-US" altLang="ko-K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based GPIO access library written in C for the BCM2835, BCM2836 and BCM2837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devices used in all 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Raspberry Pi.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versions. 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general-purpose input/output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9801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3662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2501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2291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Simplified Wrapper and Interface Generator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52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431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1519 In particular when OBT establishes symmetric owner credentials as part of OTM sequence:</a:t>
            </a:r>
          </a:p>
          <a:p>
            <a:r>
              <a:rPr lang="en-US" altLang="ko-KR" dirty="0" smtClean="0"/>
              <a:t>1520 – The OBT generates a Shared Key using the </a:t>
            </a:r>
            <a:r>
              <a:rPr lang="en-US" altLang="ko-KR" dirty="0" err="1" smtClean="0"/>
              <a:t>SharedKey</a:t>
            </a:r>
            <a:r>
              <a:rPr lang="en-US" altLang="ko-KR" dirty="0" smtClean="0"/>
              <a:t> Credential Calculation method </a:t>
            </a:r>
          </a:p>
          <a:p>
            <a:r>
              <a:rPr lang="en-US" altLang="ko-KR" dirty="0" smtClean="0"/>
              <a:t>1521 described in 7.3.2.</a:t>
            </a:r>
          </a:p>
          <a:p>
            <a:r>
              <a:rPr lang="en-US" altLang="ko-KR" dirty="0" smtClean="0"/>
              <a:t>1522 – The OBT sends an empty key to the new Device’s "/</a:t>
            </a:r>
            <a:r>
              <a:rPr lang="en-US" altLang="ko-KR" dirty="0" err="1" smtClean="0"/>
              <a:t>oic</a:t>
            </a:r>
            <a:r>
              <a:rPr lang="en-US" altLang="ko-KR" dirty="0" smtClean="0"/>
              <a:t>/sec/cred" Resource, identified as a </a:t>
            </a:r>
          </a:p>
          <a:p>
            <a:r>
              <a:rPr lang="en-US" altLang="ko-KR" dirty="0" smtClean="0"/>
              <a:t>1523 symmetric pair-wise key. The Subject UUID of the "/</a:t>
            </a:r>
            <a:r>
              <a:rPr lang="en-US" altLang="ko-KR" dirty="0" err="1" smtClean="0"/>
              <a:t>oic</a:t>
            </a:r>
            <a:r>
              <a:rPr lang="en-US" altLang="ko-KR" dirty="0" smtClean="0"/>
              <a:t>/sec/cred" entry shall match the Device </a:t>
            </a:r>
          </a:p>
          <a:p>
            <a:r>
              <a:rPr lang="en-US" altLang="ko-KR" dirty="0" smtClean="0"/>
              <a:t>1524 UUID of the OBT.</a:t>
            </a:r>
          </a:p>
          <a:p>
            <a:r>
              <a:rPr lang="en-US" altLang="ko-KR" dirty="0" smtClean="0"/>
              <a:t>1525 – Upon receipt of the OBT’s symmetric owner credential, the new Device shall independently </a:t>
            </a:r>
          </a:p>
          <a:p>
            <a:r>
              <a:rPr lang="en-US" altLang="ko-KR" dirty="0" smtClean="0"/>
              <a:t>1526 generate the Shared Key using the </a:t>
            </a:r>
            <a:r>
              <a:rPr lang="en-US" altLang="ko-KR" dirty="0" err="1" smtClean="0"/>
              <a:t>SharedKey</a:t>
            </a:r>
            <a:r>
              <a:rPr lang="en-US" altLang="ko-KR" dirty="0" smtClean="0"/>
              <a:t> Credential Calculation method described in 7.3.2</a:t>
            </a:r>
          </a:p>
          <a:p>
            <a:r>
              <a:rPr lang="en-US" altLang="ko-KR" dirty="0" smtClean="0"/>
              <a:t>1527 and store it with the owner credential.</a:t>
            </a:r>
          </a:p>
          <a:p>
            <a:r>
              <a:rPr lang="en-US" altLang="ko-KR" dirty="0" smtClean="0"/>
              <a:t>1528 – The new Device shall use the Shared Key owner credential(s) stored via the "/</a:t>
            </a:r>
            <a:r>
              <a:rPr lang="en-US" altLang="ko-KR" dirty="0" err="1" smtClean="0"/>
              <a:t>oic</a:t>
            </a:r>
            <a:r>
              <a:rPr lang="en-US" altLang="ko-KR" dirty="0" smtClean="0"/>
              <a:t>/sec/cred"</a:t>
            </a:r>
          </a:p>
          <a:p>
            <a:r>
              <a:rPr lang="en-US" altLang="ko-KR" dirty="0" smtClean="0"/>
              <a:t>1529 Resource to authenticate the owner during subsequent connections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53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521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자동 생성되는 </a:t>
            </a:r>
            <a:r>
              <a:rPr lang="en-US" altLang="ko-KR" dirty="0" err="1" smtClean="0"/>
              <a:t>factory_presets_cb</a:t>
            </a:r>
            <a:r>
              <a:rPr lang="en-US" altLang="ko-KR" dirty="0" smtClean="0"/>
              <a:t>. OC_SP_BLACK</a:t>
            </a:r>
            <a:r>
              <a:rPr lang="ko-KR" altLang="en-US" dirty="0" smtClean="0"/>
              <a:t>에 주의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54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589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중복 개발의 어려움 예시</a:t>
            </a:r>
            <a:endParaRPr lang="en-US" altLang="ko-KR" dirty="0" smtClean="0"/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안드로이드</a:t>
            </a:r>
            <a:r>
              <a:rPr lang="en-US" altLang="ko-KR" dirty="0" smtClean="0"/>
              <a:t>, iOS</a:t>
            </a:r>
            <a:r>
              <a:rPr lang="ko-KR" altLang="en-US" dirty="0" smtClean="0"/>
              <a:t>와 같은 독점 구조를 노리는 회사가 많음</a:t>
            </a:r>
            <a:r>
              <a:rPr lang="en-US" altLang="ko-KR" dirty="0" smtClean="0"/>
              <a:t>.</a:t>
            </a: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Amazon Alexa, </a:t>
            </a: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Google Home (Action</a:t>
            </a:r>
            <a:r>
              <a:rPr lang="ko-KR" altLang="en-US" dirty="0" smtClean="0"/>
              <a:t>를 통한 </a:t>
            </a:r>
            <a:r>
              <a:rPr lang="en-US" altLang="ko-KR" dirty="0" smtClean="0"/>
              <a:t>3rd party </a:t>
            </a:r>
            <a:r>
              <a:rPr lang="ko-KR" altLang="en-US" dirty="0" smtClean="0"/>
              <a:t>지원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3796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55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9176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56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6380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57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34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MFG</a:t>
            </a:r>
            <a:r>
              <a:rPr lang="en-US" altLang="ko-KR" baseline="0" dirty="0" smtClean="0"/>
              <a:t> OTM </a:t>
            </a:r>
            <a:r>
              <a:rPr lang="ko-KR" altLang="en-US" baseline="0" dirty="0" smtClean="0"/>
              <a:t>수행 전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후의 </a:t>
            </a:r>
            <a:r>
              <a:rPr lang="en-US" altLang="ko-KR" baseline="0" dirty="0" err="1" smtClean="0"/>
              <a:t>cbor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파일 내용을 </a:t>
            </a:r>
            <a:r>
              <a:rPr lang="en-US" altLang="ko-KR" baseline="0" dirty="0" err="1" smtClean="0"/>
              <a:t>json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출력으로 비교한다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err="1" smtClean="0"/>
              <a:t>deviceuuid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OTM </a:t>
            </a:r>
            <a:r>
              <a:rPr lang="ko-KR" altLang="en-US" baseline="0" dirty="0" smtClean="0"/>
              <a:t>수행 후 </a:t>
            </a:r>
            <a:r>
              <a:rPr lang="en-US" altLang="ko-KR" baseline="0" dirty="0" smtClean="0"/>
              <a:t>permanent</a:t>
            </a:r>
            <a:r>
              <a:rPr lang="ko-KR" altLang="en-US" baseline="0" dirty="0" smtClean="0"/>
              <a:t>한 것으로 바뀐다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58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887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MFG</a:t>
            </a:r>
            <a:r>
              <a:rPr lang="en-US" altLang="ko-KR" baseline="0" dirty="0" smtClean="0"/>
              <a:t> OTM </a:t>
            </a:r>
            <a:r>
              <a:rPr lang="ko-KR" altLang="en-US" baseline="0" dirty="0" smtClean="0"/>
              <a:t>수행 전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후의 </a:t>
            </a:r>
            <a:r>
              <a:rPr lang="en-US" altLang="ko-KR" baseline="0" dirty="0" err="1" smtClean="0"/>
              <a:t>cbor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파일 내용을 </a:t>
            </a:r>
            <a:r>
              <a:rPr lang="en-US" altLang="ko-KR" baseline="0" dirty="0" err="1" smtClean="0"/>
              <a:t>json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출력으로 비교한다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59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3919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MFG</a:t>
            </a:r>
            <a:r>
              <a:rPr lang="en-US" altLang="ko-KR" baseline="0" dirty="0" smtClean="0"/>
              <a:t> OTM </a:t>
            </a:r>
            <a:r>
              <a:rPr lang="ko-KR" altLang="en-US" baseline="0" dirty="0" smtClean="0"/>
              <a:t>수행 전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후의 </a:t>
            </a:r>
            <a:r>
              <a:rPr lang="en-US" altLang="ko-KR" baseline="0" dirty="0" err="1" smtClean="0"/>
              <a:t>cbor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파일 내용을 </a:t>
            </a:r>
            <a:r>
              <a:rPr lang="en-US" altLang="ko-KR" baseline="0" dirty="0" err="1" smtClean="0"/>
              <a:t>json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출력으로 비교한다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60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37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(interoperability)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231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UPnP architecture defines peer-to-peer network connectivity of intelligent appliances, devices, and </a:t>
            </a:r>
            <a:r>
              <a:rPr lang="en-US" altLang="ko-KR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control points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designed to bring easy-to-use, flexible, standards-based connectivity to ad-hoc, managed, or unmanaged networks, whether these networks are in the home, small businesses, or attached directly to the Internet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953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임원사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일반사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77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제품 인증은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개 사가 있는데 이번에 한국에서도 하나 추가됨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410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Connectivity: Transport oriented, like TCP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247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RESTful:</a:t>
            </a:r>
            <a:r>
              <a:rPr lang="en-US" altLang="ko-KR" baseline="0" dirty="0" smtClean="0"/>
              <a:t> CRUDN, Create, Read, Update, Delete, Notify</a:t>
            </a:r>
          </a:p>
          <a:p>
            <a:r>
              <a:rPr lang="en-US" altLang="ko-KR" dirty="0" smtClean="0">
                <a:hlinkClick r:id="rId3"/>
              </a:rPr>
              <a:t>https://en.wikipedia.org/wiki/Create,_read,_update_and_delete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CoAP</a:t>
            </a:r>
            <a:r>
              <a:rPr lang="ko-KR" altLang="en-US" dirty="0" smtClean="0"/>
              <a:t>는 </a:t>
            </a:r>
            <a:r>
              <a:rPr lang="en-US" altLang="ko-KR" dirty="0" err="1" smtClean="0"/>
              <a:t>CoAP</a:t>
            </a:r>
            <a:r>
              <a:rPr lang="ko-KR" altLang="en-US" dirty="0" smtClean="0"/>
              <a:t>만 사용할 수 있다는 말이 아님</a:t>
            </a:r>
            <a:r>
              <a:rPr lang="en-US" altLang="ko-KR" dirty="0" smtClean="0"/>
              <a:t>. TLS, BLE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등은 </a:t>
            </a:r>
            <a:r>
              <a:rPr lang="en-US" altLang="ko-KR" baseline="0" dirty="0" err="1" smtClean="0"/>
              <a:t>CoAP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Mapping </a:t>
            </a:r>
            <a:r>
              <a:rPr lang="ko-KR" altLang="en-US" baseline="0" dirty="0" smtClean="0"/>
              <a:t>될 수 있음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70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resource describes the brightness of a light or lamp. brightness is an integer showing the current brightness level as a quantized representation in the range 0-100. A brightness of 0 is the minimum for the resource. A brightness of 100 is the maximum for the resource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This resource describes a dimming function. The value is an integer showing the current dimming level. If step (from </a:t>
            </a:r>
            <a:r>
              <a:rPr lang="en-US" altLang="ko-KR" dirty="0" err="1" smtClean="0"/>
              <a:t>oic.r.baseresource</a:t>
            </a:r>
            <a:r>
              <a:rPr lang="en-US" altLang="ko-KR" dirty="0" smtClean="0"/>
              <a:t>) is present then it represents the increment between dimmer values. When range (from </a:t>
            </a:r>
            <a:r>
              <a:rPr lang="en-US" altLang="ko-KR" dirty="0" err="1" smtClean="0"/>
              <a:t>oic.r.baseresource</a:t>
            </a:r>
            <a:r>
              <a:rPr lang="en-US" altLang="ko-KR" dirty="0" smtClean="0"/>
              <a:t>) is omitted, then the range is [0,100]. A value of 0 means total dimming; a value of 100 means no dimming.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F4ED-93DA-42AB-B74B-BB46F4ABB5E8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801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 anchorCtr="0"/>
          <a:lstStyle>
            <a:lvl1pPr algn="r">
              <a:defRPr sz="26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20800" y="5124450"/>
            <a:ext cx="7429500" cy="533400"/>
          </a:xfrm>
        </p:spPr>
        <p:txBody>
          <a:bodyPr/>
          <a:lstStyle>
            <a:lvl1pPr marL="0" indent="0" algn="r">
              <a:buNone/>
              <a:defRPr sz="1625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71475" indent="0" algn="ctr">
              <a:buNone/>
            </a:lvl2pPr>
            <a:lvl3pPr marL="742950" indent="0" algn="ctr">
              <a:buNone/>
            </a:lvl3pPr>
            <a:lvl4pPr marL="1114425" indent="0" algn="ctr">
              <a:buNone/>
            </a:lvl4pPr>
            <a:lvl5pPr marL="1485900" indent="0" algn="ctr">
              <a:buNone/>
            </a:lvl5pPr>
            <a:lvl6pPr marL="1857375" indent="0" algn="ctr">
              <a:buNone/>
            </a:lvl6pPr>
            <a:lvl7pPr marL="2228850" indent="0" algn="ctr">
              <a:buNone/>
            </a:lvl7pPr>
            <a:lvl8pPr marL="2600325" indent="0" algn="ctr">
              <a:buNone/>
            </a:lvl8pPr>
            <a:lvl9pPr marL="29718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1" name="직사각형 20"/>
          <p:cNvSpPr/>
          <p:nvPr/>
        </p:nvSpPr>
        <p:spPr>
          <a:xfrm>
            <a:off x="980281" y="3648075"/>
            <a:ext cx="79248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463" dirty="0"/>
          </a:p>
        </p:txBody>
      </p:sp>
      <p:sp>
        <p:nvSpPr>
          <p:cNvPr id="33" name="직사각형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463" dirty="0"/>
          </a:p>
        </p:txBody>
      </p:sp>
      <p:sp>
        <p:nvSpPr>
          <p:cNvPr id="22" name="직사각형 21"/>
          <p:cNvSpPr/>
          <p:nvPr/>
        </p:nvSpPr>
        <p:spPr>
          <a:xfrm>
            <a:off x="980281" y="3648075"/>
            <a:ext cx="24765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463" dirty="0"/>
          </a:p>
        </p:txBody>
      </p:sp>
      <p:sp>
        <p:nvSpPr>
          <p:cNvPr id="32" name="직사각형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463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20C8B2E-0D24-4992-9785-BF06BE19E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41" y="6378396"/>
            <a:ext cx="2559467" cy="56252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382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551875-64E8-43D4-8864-F3E3A68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60" y="457200"/>
            <a:ext cx="319537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B615C6D-EEBD-4839-A69B-BAD72DA0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770" y="987429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EE14012-EDCF-4E88-9E62-72CA03A84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60" y="2057400"/>
            <a:ext cx="319537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D57BFB-D2B0-446A-A44E-97EE1925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11A8F-7FCE-4B4B-A81C-D9A671CD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20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7A4C65-6ECF-4CEA-955B-C6738496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8F7683-8DFD-4F13-97A3-EC3BF99FC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5FFF2-CA1F-4823-8CB1-9CADB145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085818-2DCC-410D-B22D-11A5DD12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41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92447C1-5492-447B-B279-58F4F4769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0A4E36-7F0C-4328-8B11-A61438C3E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42844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A5F435-7A9A-46E2-A63E-7C2C43AC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FEE811-F922-4243-8C66-7EC8A703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01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731320-D4D4-4453-B060-DFA0D3BBF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8F27BD8-8A72-4C51-8E89-1ED606204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0E8582-051D-49C1-BCCA-B89ECF535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C76B5C-B890-4917-A7DA-7BFB8519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36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47AA3C-1DC2-4EC2-98CE-B95B8B0E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75961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98BD53-8556-418D-8AE5-1A173EC3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340768"/>
            <a:ext cx="8543925" cy="483619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3223BC-904E-4B29-99EB-95D8786E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673080" y="6430184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97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38410-6ADD-4004-AABF-4B1D6493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42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59F26D-81FF-4ED4-B3D9-615EFB1C9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7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72CA0B-8E8A-4E2E-993D-360E2EF6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A7908-A6AD-4453-A7A2-0E1FEED8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0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C3139B-EE0D-437F-A023-43D42D67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11EF53-F84A-443D-9D48-B36064624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32D836-69AD-4EFE-B159-ED1E79E1B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BC9CE3-EDFA-4EE6-99F4-2B90F8AA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277499-DAB6-4F9F-AEFA-790587C4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130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1AEA5-A55D-4380-B6FB-33D51B17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365129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638C28-5184-43BE-8AFE-232683EE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9" y="1681163"/>
            <a:ext cx="419113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880B45-288C-4B14-81FD-5767D7DF4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9" y="2505075"/>
            <a:ext cx="419113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EB86DE5-F68F-4971-B26C-79BB22094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2E89C3B-3BE2-4A36-BAEB-1657FF0A4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4C3DD82-00AB-4BB2-A368-172E115C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0B73678-351D-4268-B0EB-053DC4C5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245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132F21-5E3A-45F7-89ED-83A77A8A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F7C6399-3EB3-4582-A6AF-F8649132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5B5BAD8-FD57-4841-AB94-64835EEB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81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BAA604E-FDD5-4F1D-8C03-65B03709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EDC7360-B3C3-46D3-A4FE-97BD06EB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010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B84F73-A456-4E75-8299-5BAF083D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60" y="457200"/>
            <a:ext cx="319537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B4BB18-CF54-49C6-B92C-348BF6974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770" y="987429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28357CA-25B8-4E45-9EBF-EB6B8BF0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60" y="2057400"/>
            <a:ext cx="319537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570E02-14B1-41A6-8E04-5B0CED25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119B11-9917-4F4A-9390-A0712B4F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817096" y="6430184"/>
            <a:ext cx="1944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040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33A6B93-A433-4479-A64E-64EDFDC5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6D12AA-4D4C-44B2-9FEC-F8C1ED2C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73DC57-AF0B-41A6-99F5-CF88FFAFC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7BD59D4-8CAB-4A8C-989D-FA44DAD2391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41" y="6373783"/>
            <a:ext cx="2559467" cy="562520"/>
          </a:xfrm>
          <a:prstGeom prst="rect">
            <a:avLst/>
          </a:prstGeom>
        </p:spPr>
      </p:pic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457056" y="6430184"/>
            <a:ext cx="230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684422" y="6525344"/>
            <a:ext cx="363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/62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0019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openconnectivity.org/content/pk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iotivity.org/os" TargetMode="External"/><Relationship Id="rId2" Type="http://schemas.openxmlformats.org/officeDocument/2006/relationships/hyperlink" Target="https://wiki.iotivity.org/hardware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otivity/iotivity-lite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connectivity/IOTivity-Lite-setup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raspberrypi.org/downloads/raspbian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iringpi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connectivity.org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neiota.org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aspberrypi.stackexchange.com/questions/89803/access-point-as-wifi-router-repeater-optional-with-bridg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aspberrypi.stackexchange.com/questions/89803/access-point-as-wifi-router-repeater-optional-with-bridg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raspberrypi.stackexchange.com/questions/89803/access-point-as-wifi-router-repeater-optional-with-bridg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googl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googl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googl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pki.openconnectivity.org/ocfTestCerts/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fk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nnectivity.org/developer/specifica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openconnectivity.org/certified-products" TargetMode="External"/><Relationship Id="rId4" Type="http://schemas.openxmlformats.org/officeDocument/2006/relationships/hyperlink" Target="https://iotivit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A82DD5-42B4-42EB-B065-8A30E239D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OCF</a:t>
            </a:r>
            <a:r>
              <a:rPr lang="en-US" altLang="ko-KR" sz="2000" dirty="0"/>
              <a:t>(Open Connectivity Foundation)</a:t>
            </a:r>
            <a:r>
              <a:rPr lang="en-US" altLang="ko-KR" dirty="0"/>
              <a:t> </a:t>
            </a:r>
            <a:r>
              <a:rPr lang="ko-KR" altLang="en-US" dirty="0"/>
              <a:t>참고 구현 개발</a:t>
            </a:r>
            <a:endParaRPr lang="en-US" altLang="ko-KR" dirty="0" smtClean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E7B89F-7354-4C69-BB8A-C42508215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명지대학교 정보보안 연구실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0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OCF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개괄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OCF </a:t>
            </a:r>
            <a:r>
              <a:rPr lang="ko-KR" altLang="en-US" dirty="0" smtClean="0"/>
              <a:t>상세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OCF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참고 구현 산출물 보고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Server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 구현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Client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 구현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Manufacturer Certificate Based OTM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부분 상세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2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OCF </a:t>
            </a:r>
            <a:r>
              <a:rPr lang="ko-KR" altLang="en-US" dirty="0" smtClean="0"/>
              <a:t>상세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상호 운</a:t>
            </a:r>
            <a:r>
              <a:rPr lang="ko-KR" altLang="en-US" dirty="0"/>
              <a:t>용</a:t>
            </a:r>
            <a:r>
              <a:rPr lang="ko-KR" altLang="en-US" dirty="0" smtClean="0"/>
              <a:t>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Connectivity </a:t>
            </a:r>
            <a:r>
              <a:rPr lang="ko-KR" altLang="en-US" dirty="0" smtClean="0"/>
              <a:t>레이어부터 </a:t>
            </a:r>
            <a:r>
              <a:rPr lang="en-US" altLang="ko-KR" dirty="0" smtClean="0"/>
              <a:t>Service </a:t>
            </a:r>
            <a:r>
              <a:rPr lang="ko-KR" altLang="en-US" dirty="0" smtClean="0"/>
              <a:t>레이어까지 모두 상호 </a:t>
            </a:r>
            <a:r>
              <a:rPr lang="ko-KR" altLang="en-US" dirty="0" err="1" smtClean="0"/>
              <a:t>운용성을</a:t>
            </a:r>
            <a:r>
              <a:rPr lang="ko-KR" altLang="en-US" dirty="0" smtClean="0"/>
              <a:t> 제공하는 것이 안정적인 </a:t>
            </a:r>
            <a:r>
              <a:rPr lang="en-US" altLang="ko-KR" dirty="0" smtClean="0"/>
              <a:t>UX</a:t>
            </a:r>
            <a:r>
              <a:rPr lang="ko-KR" altLang="en-US" dirty="0" smtClean="0"/>
              <a:t>를 보장하는 유일한 방법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일부 레이어만의 상호 </a:t>
            </a:r>
            <a:r>
              <a:rPr lang="ko-KR" altLang="en-US" dirty="0" err="1" smtClean="0"/>
              <a:t>운용성은</a:t>
            </a:r>
            <a:r>
              <a:rPr lang="ko-KR" altLang="en-US" dirty="0" smtClean="0"/>
              <a:t> 최종적으로 파편화를 초래함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9" y="3457955"/>
            <a:ext cx="9762661" cy="2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상세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통신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038" y="1340768"/>
            <a:ext cx="8543925" cy="380927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9614" y="5857527"/>
            <a:ext cx="854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 err="1" smtClean="0"/>
              <a:t>CoAP</a:t>
            </a:r>
            <a:r>
              <a:rPr lang="en-US" altLang="ko-KR" sz="1400" dirty="0"/>
              <a:t>: Constrained Application Protocol (</a:t>
            </a:r>
            <a:r>
              <a:rPr lang="en-US" altLang="ko-KR" sz="1400" dirty="0" err="1"/>
              <a:t>CoAP</a:t>
            </a:r>
            <a:r>
              <a:rPr lang="en-US" altLang="ko-KR" sz="1400" dirty="0"/>
              <a:t>) is a specialized Internet Application Protocol for constrained devices, as defined in RFC 7252</a:t>
            </a:r>
            <a:endParaRPr lang="en-US" altLang="ko-KR" sz="1400" dirty="0" smtClean="0"/>
          </a:p>
        </p:txBody>
      </p:sp>
      <p:pic>
        <p:nvPicPr>
          <p:cNvPr id="1026" name="Picture 2" descr="ì¼ì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1628800"/>
            <a:ext cx="2061121" cy="206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ì¤ë§í¸í° ìì´ì½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32225"/>
            <a:ext cx="1731298" cy="17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 smtClean="0"/>
              <a:t>상세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리소스 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실재하는 </a:t>
            </a:r>
            <a:r>
              <a:rPr lang="en-US" altLang="ko-KR" dirty="0" smtClean="0"/>
              <a:t>‘Entity’ 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OCF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‘Resource’</a:t>
            </a:r>
            <a:r>
              <a:rPr lang="ko-KR" altLang="en-US" dirty="0" smtClean="0"/>
              <a:t>로 표현됨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2420888"/>
            <a:ext cx="955717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상세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보안 </a:t>
            </a:r>
            <a:r>
              <a:rPr lang="en-US" altLang="ko-KR" dirty="0" smtClean="0"/>
              <a:t>Overview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(1/2)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OBT</a:t>
            </a:r>
            <a:r>
              <a:rPr lang="ko-KR" altLang="en-US" dirty="0" smtClean="0"/>
              <a:t>로 기기 인증과 접근 권한 설정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OBT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OTGC</a:t>
            </a:r>
            <a:r>
              <a:rPr lang="ko-KR" altLang="en-US" dirty="0" smtClean="0"/>
              <a:t>와 같은 </a:t>
            </a:r>
            <a:r>
              <a:rPr lang="en-US" altLang="ko-KR" dirty="0" smtClean="0"/>
              <a:t>Onboarding Tool</a:t>
            </a:r>
            <a:r>
              <a:rPr lang="ko-KR" altLang="en-US" dirty="0" smtClean="0"/>
              <a:t>을 의미하며 </a:t>
            </a:r>
            <a:r>
              <a:rPr lang="en-US" altLang="ko-KR" dirty="0" smtClean="0"/>
              <a:t>Logical Entity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일반적인 경우 </a:t>
            </a:r>
            <a:r>
              <a:rPr lang="en-US" altLang="ko-KR" b="1" dirty="0" smtClean="0"/>
              <a:t>Client App</a:t>
            </a:r>
            <a:r>
              <a:rPr lang="ko-KR" altLang="en-US" b="1" dirty="0" smtClean="0"/>
              <a:t>에 포함</a:t>
            </a:r>
            <a:r>
              <a:rPr lang="ko-KR" altLang="en-US" dirty="0" smtClean="0"/>
              <a:t>되어 동작함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통신은 </a:t>
            </a:r>
            <a:r>
              <a:rPr lang="en-US" altLang="ko-KR" dirty="0" smtClean="0"/>
              <a:t>DTLS</a:t>
            </a:r>
            <a:r>
              <a:rPr lang="en-US" altLang="ko-KR" baseline="30000" dirty="0" smtClean="0"/>
              <a:t>1)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9614" y="5857527"/>
            <a:ext cx="854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 smtClean="0"/>
              <a:t>Datagram Transport Layer Security; RFC 6347</a:t>
            </a:r>
          </a:p>
          <a:p>
            <a:pPr marL="342900" indent="-342900">
              <a:buFontTx/>
              <a:buAutoNum type="arabicParenR"/>
            </a:pPr>
            <a:r>
              <a:rPr lang="en-US" altLang="ko-KR" sz="1400" dirty="0" smtClean="0"/>
              <a:t>Security Virtual Resource: </a:t>
            </a:r>
            <a:r>
              <a:rPr lang="ko-KR" altLang="en-US" sz="1400" dirty="0" smtClean="0"/>
              <a:t>모든 </a:t>
            </a:r>
            <a:r>
              <a:rPr lang="en-US" altLang="ko-KR" sz="1400" dirty="0" smtClean="0"/>
              <a:t>OCF Entity</a:t>
            </a:r>
            <a:r>
              <a:rPr lang="ko-KR" altLang="en-US" sz="1400" dirty="0" smtClean="0"/>
              <a:t>에 존재하는 </a:t>
            </a:r>
            <a:r>
              <a:rPr lang="en-US" altLang="ko-KR" sz="1400" dirty="0" smtClean="0"/>
              <a:t>Onboarding</a:t>
            </a:r>
            <a:r>
              <a:rPr lang="ko-KR" altLang="en-US" sz="1400" dirty="0" smtClean="0"/>
              <a:t>을 포함한 통신 시 보안에 사용됨</a:t>
            </a:r>
            <a:endParaRPr lang="en-US" altLang="ko-KR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40632" y="2996952"/>
            <a:ext cx="151216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/>
              <a:t>OBT</a:t>
            </a:r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/SVR</a:t>
            </a:r>
            <a:r>
              <a:rPr lang="en-US" altLang="ko-KR" baseline="30000" dirty="0" smtClean="0"/>
              <a:t>2)</a:t>
            </a:r>
            <a:endParaRPr lang="ko-KR" alt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52667" y="4394722"/>
            <a:ext cx="151216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/>
              <a:t>Client</a:t>
            </a:r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/SVR</a:t>
            </a:r>
            <a:endParaRPr lang="ko-KR" alt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1152" y="4390005"/>
            <a:ext cx="151216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/>
              <a:t>Server</a:t>
            </a:r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/SVR</a:t>
            </a:r>
            <a:endParaRPr lang="ko-KR" altLang="en-US" baseline="30000" dirty="0"/>
          </a:p>
        </p:txBody>
      </p:sp>
      <p:cxnSp>
        <p:nvCxnSpPr>
          <p:cNvPr id="15" name="직선 화살표 연결선 14"/>
          <p:cNvCxnSpPr>
            <a:stCxn id="11" idx="2"/>
            <a:endCxn id="12" idx="0"/>
          </p:cNvCxnSpPr>
          <p:nvPr/>
        </p:nvCxnSpPr>
        <p:spPr>
          <a:xfrm>
            <a:off x="2396716" y="3920282"/>
            <a:ext cx="12035" cy="47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1" idx="3"/>
            <a:endCxn id="13" idx="0"/>
          </p:cNvCxnSpPr>
          <p:nvPr/>
        </p:nvCxnSpPr>
        <p:spPr>
          <a:xfrm>
            <a:off x="3152800" y="3458617"/>
            <a:ext cx="3924436" cy="931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12" idx="3"/>
            <a:endCxn id="13" idx="1"/>
          </p:cNvCxnSpPr>
          <p:nvPr/>
        </p:nvCxnSpPr>
        <p:spPr>
          <a:xfrm flipV="1">
            <a:off x="3164835" y="4851670"/>
            <a:ext cx="3156317" cy="47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04317" y="4519573"/>
            <a:ext cx="20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Peer to Peer </a:t>
            </a:r>
            <a:r>
              <a:rPr lang="ko-KR" altLang="en-US" dirty="0" smtClean="0"/>
              <a:t>통신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22633" y="2626721"/>
            <a:ext cx="493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OBT</a:t>
            </a:r>
            <a:r>
              <a:rPr lang="ko-KR" altLang="en-US" sz="1400" dirty="0" smtClean="0"/>
              <a:t>는 세부 서비스로 </a:t>
            </a:r>
            <a:r>
              <a:rPr lang="en-US" altLang="ko-KR" sz="1400" dirty="0" smtClean="0"/>
              <a:t>DOTS, CMS, AMS</a:t>
            </a:r>
            <a:r>
              <a:rPr lang="ko-KR" altLang="en-US" sz="1400" dirty="0" smtClean="0"/>
              <a:t>를 포함함</a:t>
            </a:r>
            <a:endParaRPr lang="en-US" altLang="ko-KR" sz="1400" dirty="0" smtClean="0"/>
          </a:p>
          <a:p>
            <a:r>
              <a:rPr lang="en-US" altLang="ko-KR" sz="1400" b="1" dirty="0" smtClean="0"/>
              <a:t>DOTS: Device Ownership Transfer Service</a:t>
            </a:r>
          </a:p>
          <a:p>
            <a:r>
              <a:rPr lang="en-US" altLang="ko-KR" sz="1400" b="1" dirty="0" smtClean="0"/>
              <a:t>CMS: Credential Management Service</a:t>
            </a:r>
          </a:p>
          <a:p>
            <a:r>
              <a:rPr lang="en-US" altLang="ko-KR" sz="1400" b="1" dirty="0" smtClean="0"/>
              <a:t>AMS: Access Management Service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860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상세 </a:t>
            </a:r>
            <a:r>
              <a:rPr lang="en-US" altLang="ko-KR" dirty="0"/>
              <a:t>– </a:t>
            </a:r>
            <a:r>
              <a:rPr lang="ko-KR" altLang="en-US" dirty="0"/>
              <a:t>보안 </a:t>
            </a:r>
            <a:r>
              <a:rPr lang="en-US" altLang="ko-KR" dirty="0" smtClean="0"/>
              <a:t>Overview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Security Virtual Resource (SVR)</a:t>
            </a:r>
          </a:p>
          <a:p>
            <a:pPr lvl="1"/>
            <a:r>
              <a:rPr lang="en-US" altLang="ko-KR" dirty="0" smtClean="0"/>
              <a:t>OCF </a:t>
            </a:r>
            <a:r>
              <a:rPr lang="ko-KR" altLang="en-US" dirty="0" smtClean="0"/>
              <a:t>기기의 </a:t>
            </a:r>
            <a:r>
              <a:rPr lang="en-US" altLang="ko-KR" dirty="0" smtClean="0"/>
              <a:t>Onboarding </a:t>
            </a:r>
            <a:r>
              <a:rPr lang="ko-KR" altLang="en-US" dirty="0" smtClean="0"/>
              <a:t>관련 주요 </a:t>
            </a:r>
            <a:r>
              <a:rPr lang="en-US" altLang="ko-KR" dirty="0" smtClean="0"/>
              <a:t>SVR </a:t>
            </a:r>
            <a:r>
              <a:rPr lang="ko-KR" altLang="en-US" dirty="0" smtClean="0"/>
              <a:t>소개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/</a:t>
            </a:r>
            <a:r>
              <a:rPr lang="en-US" altLang="ko-KR" dirty="0" err="1" smtClean="0"/>
              <a:t>oic</a:t>
            </a:r>
            <a:r>
              <a:rPr lang="en-US" altLang="ko-KR" dirty="0" smtClean="0"/>
              <a:t>/sec/</a:t>
            </a:r>
            <a:r>
              <a:rPr lang="en-US" altLang="ko-KR" dirty="0" err="1" smtClean="0"/>
              <a:t>doxm</a:t>
            </a:r>
            <a:r>
              <a:rPr lang="en-US" altLang="ko-KR" dirty="0" smtClean="0"/>
              <a:t> (Device Owner Transfer Method Resource)</a:t>
            </a:r>
          </a:p>
          <a:p>
            <a:pPr lvl="1"/>
            <a:r>
              <a:rPr lang="en-US" altLang="ko-KR" dirty="0" smtClean="0"/>
              <a:t>Device Ownership </a:t>
            </a:r>
            <a:r>
              <a:rPr lang="ko-KR" altLang="en-US" dirty="0" smtClean="0"/>
              <a:t>상태 확인 및 설정을 위한 리소스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 </a:t>
            </a:r>
            <a:r>
              <a:rPr lang="en-US" altLang="ko-KR" dirty="0" smtClean="0"/>
              <a:t>Ownership </a:t>
            </a:r>
            <a:r>
              <a:rPr lang="ko-KR" altLang="en-US" dirty="0" smtClean="0"/>
              <a:t>상태와 지원하는 </a:t>
            </a:r>
            <a:r>
              <a:rPr lang="en-US" altLang="ko-KR" dirty="0" smtClean="0"/>
              <a:t>Ownership Transfer Method </a:t>
            </a:r>
            <a:r>
              <a:rPr lang="ko-KR" altLang="en-US" dirty="0" smtClean="0"/>
              <a:t>기재</a:t>
            </a:r>
            <a:endParaRPr lang="en-US" altLang="ko-KR" dirty="0" smtClean="0"/>
          </a:p>
          <a:p>
            <a:r>
              <a:rPr lang="en-US" altLang="ko-KR" dirty="0" smtClean="0"/>
              <a:t>/</a:t>
            </a:r>
            <a:r>
              <a:rPr lang="en-US" altLang="ko-KR" dirty="0" err="1" smtClean="0"/>
              <a:t>oic</a:t>
            </a:r>
            <a:r>
              <a:rPr lang="en-US" altLang="ko-KR" dirty="0" smtClean="0"/>
              <a:t>/sec/</a:t>
            </a:r>
            <a:r>
              <a:rPr lang="en-US" altLang="ko-KR" dirty="0" err="1" smtClean="0"/>
              <a:t>pstat</a:t>
            </a:r>
            <a:r>
              <a:rPr lang="en-US" altLang="ko-KR" dirty="0" smtClean="0"/>
              <a:t> (Provisioning Status Resource)</a:t>
            </a:r>
          </a:p>
          <a:p>
            <a:pPr lvl="1"/>
            <a:r>
              <a:rPr lang="en-US" altLang="ko-KR" dirty="0" smtClean="0"/>
              <a:t>Device Ownership </a:t>
            </a:r>
            <a:r>
              <a:rPr lang="ko-KR" altLang="en-US" dirty="0" smtClean="0"/>
              <a:t>설정 이후 </a:t>
            </a:r>
            <a:r>
              <a:rPr lang="en-US" altLang="ko-KR" dirty="0" smtClean="0"/>
              <a:t>Device Provisioning </a:t>
            </a:r>
            <a:r>
              <a:rPr lang="ko-KR" altLang="en-US" dirty="0" smtClean="0"/>
              <a:t>상태 확인 및 설정을 위한 리소스 제공 </a:t>
            </a:r>
            <a:r>
              <a:rPr lang="en-US" altLang="ko-KR" dirty="0" smtClean="0"/>
              <a:t>(RESET, RFOTM, RFPRO, RFNOP, SRESET)</a:t>
            </a:r>
          </a:p>
          <a:p>
            <a:r>
              <a:rPr lang="en-US" altLang="ko-KR" dirty="0" smtClean="0"/>
              <a:t>/</a:t>
            </a:r>
            <a:r>
              <a:rPr lang="en-US" altLang="ko-KR" dirty="0" err="1" smtClean="0"/>
              <a:t>oic</a:t>
            </a:r>
            <a:r>
              <a:rPr lang="en-US" altLang="ko-KR" dirty="0" smtClean="0"/>
              <a:t>/sec/acl2 (Access Control List Resource)</a:t>
            </a:r>
          </a:p>
          <a:p>
            <a:pPr lvl="1"/>
            <a:r>
              <a:rPr lang="en-US" altLang="ko-KR" dirty="0" smtClean="0"/>
              <a:t>Client</a:t>
            </a:r>
            <a:r>
              <a:rPr lang="ko-KR" altLang="en-US" dirty="0" smtClean="0"/>
              <a:t>가 어떤 권한으로 어떤 기능을 사용할 수 있는가를 명세</a:t>
            </a:r>
            <a:endParaRPr lang="en-US" altLang="ko-KR" dirty="0" smtClean="0"/>
          </a:p>
          <a:p>
            <a:r>
              <a:rPr lang="en-US" altLang="ko-KR" dirty="0" smtClean="0"/>
              <a:t>/</a:t>
            </a:r>
            <a:r>
              <a:rPr lang="en-US" altLang="ko-KR" dirty="0" err="1" smtClean="0"/>
              <a:t>oic</a:t>
            </a:r>
            <a:r>
              <a:rPr lang="en-US" altLang="ko-KR" dirty="0" smtClean="0"/>
              <a:t>/sec/cred (Credentials Resource)</a:t>
            </a:r>
          </a:p>
          <a:p>
            <a:pPr lvl="1"/>
            <a:r>
              <a:rPr lang="ko-KR" altLang="en-US" dirty="0" smtClean="0"/>
              <a:t>기기간 보안에 필요한 </a:t>
            </a:r>
            <a:r>
              <a:rPr lang="en-US" altLang="ko-KR" dirty="0" smtClean="0"/>
              <a:t>Credential </a:t>
            </a:r>
            <a:r>
              <a:rPr lang="ko-KR" altLang="en-US" dirty="0" smtClean="0"/>
              <a:t>저장과 사용을 위한 리소스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7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상세 </a:t>
            </a:r>
            <a:r>
              <a:rPr lang="en-US" altLang="ko-KR" dirty="0"/>
              <a:t>– </a:t>
            </a:r>
            <a:r>
              <a:rPr lang="en-US" altLang="ko-KR" dirty="0" smtClean="0"/>
              <a:t>Onboarding</a:t>
            </a:r>
            <a:r>
              <a:rPr lang="ko-KR" altLang="en-US" dirty="0" smtClean="0"/>
              <a:t> </a:t>
            </a:r>
            <a:r>
              <a:rPr lang="en-US" altLang="ko-KR" sz="2800" dirty="0"/>
              <a:t>(</a:t>
            </a:r>
            <a:r>
              <a:rPr lang="en-US" altLang="ko-KR" sz="2800" dirty="0" smtClean="0"/>
              <a:t>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Discovery (unsecured):</a:t>
            </a:r>
          </a:p>
          <a:p>
            <a:pPr lvl="1"/>
            <a:r>
              <a:rPr lang="en-US" altLang="ko-KR" dirty="0" smtClean="0"/>
              <a:t>DOTS</a:t>
            </a:r>
            <a:r>
              <a:rPr lang="ko-KR" altLang="en-US" dirty="0" smtClean="0"/>
              <a:t>가 신규 기기 검색을 위해 통신 개시 </a:t>
            </a:r>
            <a:r>
              <a:rPr lang="en-US" altLang="ko-KR" dirty="0" smtClean="0"/>
              <a:t>(/</a:t>
            </a:r>
            <a:r>
              <a:rPr lang="en-US" altLang="ko-KR" dirty="0" err="1" smtClean="0"/>
              <a:t>doxm?owned</a:t>
            </a:r>
            <a:r>
              <a:rPr lang="en-US" altLang="ko-KR" dirty="0" smtClean="0"/>
              <a:t>=false)</a:t>
            </a:r>
          </a:p>
          <a:p>
            <a:pPr lvl="1"/>
            <a:r>
              <a:rPr lang="ko-KR" altLang="en-US" dirty="0" smtClean="0"/>
              <a:t>발견된 </a:t>
            </a:r>
            <a:r>
              <a:rPr lang="en-US" altLang="ko-KR" dirty="0" smtClean="0"/>
              <a:t>Unowned </a:t>
            </a:r>
            <a:r>
              <a:rPr lang="ko-KR" altLang="en-US" dirty="0" smtClean="0"/>
              <a:t>기기가 지원하는</a:t>
            </a:r>
            <a:r>
              <a:rPr lang="en-US" altLang="ko-KR" baseline="30000" dirty="0" smtClean="0"/>
              <a:t>1)</a:t>
            </a:r>
            <a:r>
              <a:rPr lang="ko-KR" altLang="en-US" dirty="0" smtClean="0"/>
              <a:t> </a:t>
            </a:r>
            <a:r>
              <a:rPr lang="en-US" altLang="ko-KR" dirty="0" smtClean="0"/>
              <a:t>OTM </a:t>
            </a:r>
            <a:r>
              <a:rPr lang="ko-KR" altLang="en-US" dirty="0" smtClean="0"/>
              <a:t>방식을 회신</a:t>
            </a:r>
            <a:endParaRPr lang="en-US" altLang="ko-KR" dirty="0" smtClean="0"/>
          </a:p>
          <a:p>
            <a:r>
              <a:rPr lang="en-US" altLang="ko-KR" dirty="0" smtClean="0"/>
              <a:t>Ownership Transfer:</a:t>
            </a:r>
          </a:p>
          <a:p>
            <a:pPr lvl="1"/>
            <a:r>
              <a:rPr lang="ko-KR" altLang="en-US" dirty="0" smtClean="0"/>
              <a:t>기기가 지원하는 여러 </a:t>
            </a:r>
            <a:r>
              <a:rPr lang="en-US" altLang="ko-KR" dirty="0" smtClean="0"/>
              <a:t>OTM </a:t>
            </a:r>
            <a:r>
              <a:rPr lang="ko-KR" altLang="en-US" dirty="0" smtClean="0"/>
              <a:t>방식 중 </a:t>
            </a:r>
            <a:r>
              <a:rPr lang="en-US" altLang="ko-KR" dirty="0" smtClean="0"/>
              <a:t>DOTS</a:t>
            </a:r>
            <a:r>
              <a:rPr lang="ko-KR" altLang="en-US" dirty="0" smtClean="0"/>
              <a:t>가 원하는 방식 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</a:t>
            </a:r>
            <a:r>
              <a:rPr lang="en-US" altLang="ko-KR" dirty="0" smtClean="0"/>
              <a:t>OTM </a:t>
            </a:r>
            <a:r>
              <a:rPr lang="ko-KR" altLang="en-US" dirty="0" smtClean="0"/>
              <a:t>구격에 정의된 방식으로 </a:t>
            </a:r>
            <a:r>
              <a:rPr lang="en-US" altLang="ko-KR" dirty="0" smtClean="0"/>
              <a:t>DOTS</a:t>
            </a:r>
            <a:r>
              <a:rPr lang="ko-KR" altLang="en-US" dirty="0" smtClean="0"/>
              <a:t>와 신규 기기간 </a:t>
            </a:r>
            <a:r>
              <a:rPr lang="en-US" altLang="ko-KR" dirty="0" smtClean="0"/>
              <a:t>(D)TLS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신규 기기 </a:t>
            </a:r>
            <a:r>
              <a:rPr lang="en-US" altLang="ko-KR" dirty="0" smtClean="0"/>
              <a:t>Ownership </a:t>
            </a:r>
            <a:r>
              <a:rPr lang="ko-KR" altLang="en-US" dirty="0" smtClean="0"/>
              <a:t>설정 완료 </a:t>
            </a:r>
            <a:r>
              <a:rPr lang="en-US" altLang="ko-KR" dirty="0" smtClean="0"/>
              <a:t>(owned=true)</a:t>
            </a:r>
          </a:p>
          <a:p>
            <a:r>
              <a:rPr lang="en-US" altLang="ko-KR" dirty="0" smtClean="0"/>
              <a:t>Provisioning:</a:t>
            </a:r>
          </a:p>
          <a:p>
            <a:pPr lvl="1"/>
            <a:r>
              <a:rPr lang="en-US" altLang="ko-KR" dirty="0" smtClean="0"/>
              <a:t>D2D </a:t>
            </a:r>
            <a:r>
              <a:rPr lang="ko-KR" altLang="en-US" dirty="0" smtClean="0"/>
              <a:t>통신을 위해 </a:t>
            </a:r>
            <a:r>
              <a:rPr lang="en-US" altLang="ko-KR" dirty="0" smtClean="0"/>
              <a:t>CMS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credentials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. AMS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access policies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r>
              <a:rPr lang="en-US" altLang="ko-KR" dirty="0" smtClean="0"/>
              <a:t>Normal Operation:</a:t>
            </a:r>
          </a:p>
          <a:p>
            <a:pPr lvl="1"/>
            <a:r>
              <a:rPr lang="ko-KR" altLang="en-US" dirty="0" smtClean="0"/>
              <a:t>통신을 위한 </a:t>
            </a:r>
            <a:r>
              <a:rPr lang="en-US" altLang="ko-KR" dirty="0" smtClean="0"/>
              <a:t>Unicast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TLS</a:t>
            </a:r>
          </a:p>
          <a:p>
            <a:pPr lvl="1"/>
            <a:r>
              <a:rPr lang="ko-KR" altLang="en-US" dirty="0" smtClean="0"/>
              <a:t>검색을 위한 </a:t>
            </a:r>
            <a:r>
              <a:rPr lang="en-US" altLang="ko-KR" dirty="0" smtClean="0"/>
              <a:t>Multicast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no TLS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614" y="5857527"/>
            <a:ext cx="854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/>
              <a:t>Just Works Based </a:t>
            </a:r>
            <a:r>
              <a:rPr lang="en-US" altLang="ko-KR" sz="1400" dirty="0" smtClean="0"/>
              <a:t>/ Random PIN Based </a:t>
            </a:r>
            <a:r>
              <a:rPr lang="en-US" altLang="ko-KR" sz="1400" dirty="0"/>
              <a:t>/ Manufacturer Certificate Based 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6257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상세 </a:t>
            </a:r>
            <a:r>
              <a:rPr lang="en-US" altLang="ko-KR" dirty="0"/>
              <a:t>– Onboarding</a:t>
            </a:r>
            <a:r>
              <a:rPr lang="ko-KR" altLang="en-US" dirty="0"/>
              <a:t> </a:t>
            </a:r>
            <a:r>
              <a:rPr lang="en-US" altLang="ko-KR" sz="2800" dirty="0" smtClean="0"/>
              <a:t>(2/3)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7" y="1988840"/>
            <a:ext cx="9480486" cy="3672408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512" y="4725144"/>
            <a:ext cx="4271962" cy="54551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RESET</a:t>
            </a:r>
            <a:r>
              <a:rPr lang="ko-KR" altLang="en-US" dirty="0" smtClean="0"/>
              <a:t>은 모든 시점에서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72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상세 </a:t>
            </a:r>
            <a:r>
              <a:rPr lang="en-US" altLang="ko-KR" dirty="0"/>
              <a:t>– Onboarding</a:t>
            </a:r>
            <a:r>
              <a:rPr lang="ko-KR" altLang="en-US" dirty="0"/>
              <a:t> </a:t>
            </a:r>
            <a:r>
              <a:rPr lang="en-US" altLang="ko-KR" sz="2800" dirty="0" smtClean="0"/>
              <a:t>(3/3)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OTM</a:t>
            </a:r>
            <a:r>
              <a:rPr lang="ko-KR" altLang="en-US" dirty="0" smtClean="0"/>
              <a:t>에는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방식이 존재함</a:t>
            </a:r>
            <a:endParaRPr lang="en-US" altLang="ko-KR" dirty="0" smtClean="0"/>
          </a:p>
          <a:p>
            <a:pPr lvl="1"/>
            <a:r>
              <a:rPr lang="en-US" altLang="ko-KR" sz="2075" dirty="0" smtClean="0"/>
              <a:t>Just </a:t>
            </a:r>
            <a:r>
              <a:rPr lang="en-US" altLang="ko-KR" sz="2075" dirty="0"/>
              <a:t>Works </a:t>
            </a:r>
            <a:r>
              <a:rPr lang="en-US" altLang="ko-KR" sz="2075" dirty="0" smtClean="0"/>
              <a:t>Based</a:t>
            </a:r>
          </a:p>
          <a:p>
            <a:pPr lvl="2"/>
            <a:r>
              <a:rPr lang="ko-KR" altLang="en-US" sz="1750" dirty="0" smtClean="0"/>
              <a:t>동일 </a:t>
            </a:r>
            <a:r>
              <a:rPr lang="en-US" altLang="ko-KR" sz="1750" dirty="0" smtClean="0"/>
              <a:t>Network</a:t>
            </a:r>
            <a:r>
              <a:rPr lang="ko-KR" altLang="en-US" sz="1750" dirty="0" smtClean="0"/>
              <a:t>에 존재 시 별도 인증 없이 신뢰</a:t>
            </a:r>
            <a:endParaRPr lang="en-US" altLang="ko-KR" sz="1750" dirty="0" smtClean="0"/>
          </a:p>
          <a:p>
            <a:pPr lvl="2"/>
            <a:r>
              <a:rPr lang="ko-KR" altLang="en-US" sz="1750" dirty="0" smtClean="0"/>
              <a:t>간단하게 구성 가능</a:t>
            </a:r>
            <a:endParaRPr lang="en-US" altLang="ko-KR" sz="1750" dirty="0" smtClean="0"/>
          </a:p>
          <a:p>
            <a:pPr lvl="2"/>
            <a:r>
              <a:rPr lang="en-US" altLang="ko-KR" sz="1750" dirty="0" smtClean="0"/>
              <a:t>Man-in-the-Middle Attack</a:t>
            </a:r>
          </a:p>
          <a:p>
            <a:pPr lvl="1"/>
            <a:r>
              <a:rPr lang="en-US" altLang="ko-KR" sz="2075" dirty="0" smtClean="0"/>
              <a:t>Random </a:t>
            </a:r>
            <a:r>
              <a:rPr lang="en-US" altLang="ko-KR" sz="2075" dirty="0"/>
              <a:t>PIN </a:t>
            </a:r>
            <a:r>
              <a:rPr lang="en-US" altLang="ko-KR" sz="2075" dirty="0" smtClean="0"/>
              <a:t>Based</a:t>
            </a:r>
          </a:p>
          <a:p>
            <a:pPr lvl="2"/>
            <a:r>
              <a:rPr lang="en-US" altLang="ko-KR" sz="1750" dirty="0" smtClean="0"/>
              <a:t>Server </a:t>
            </a:r>
            <a:r>
              <a:rPr lang="ko-KR" altLang="en-US" sz="1750" dirty="0" smtClean="0"/>
              <a:t>기기에서 임의의 </a:t>
            </a:r>
            <a:r>
              <a:rPr lang="en-US" altLang="ko-KR" sz="1750" dirty="0" smtClean="0"/>
              <a:t>PIN</a:t>
            </a:r>
            <a:r>
              <a:rPr lang="ko-KR" altLang="en-US" sz="1750" dirty="0" smtClean="0"/>
              <a:t>을 생성하고 사용자가 </a:t>
            </a:r>
            <a:r>
              <a:rPr lang="en-US" altLang="ko-KR" sz="1750" dirty="0" smtClean="0"/>
              <a:t>OBT</a:t>
            </a:r>
            <a:r>
              <a:rPr lang="ko-KR" altLang="en-US" sz="1750" dirty="0" smtClean="0"/>
              <a:t>에 이를 입력하여 신뢰</a:t>
            </a:r>
            <a:endParaRPr lang="en-US" altLang="ko-KR" sz="1750" dirty="0" smtClean="0"/>
          </a:p>
          <a:p>
            <a:pPr lvl="2"/>
            <a:r>
              <a:rPr lang="ko-KR" altLang="en-US" sz="1750" dirty="0" smtClean="0"/>
              <a:t>사용자 개입 필요</a:t>
            </a:r>
            <a:endParaRPr lang="en-US" altLang="ko-KR" sz="1750" dirty="0" smtClean="0"/>
          </a:p>
          <a:p>
            <a:pPr lvl="2"/>
            <a:r>
              <a:rPr lang="en-US" altLang="ko-KR" sz="1750" dirty="0" smtClean="0"/>
              <a:t>Server </a:t>
            </a:r>
            <a:r>
              <a:rPr lang="ko-KR" altLang="en-US" sz="1750" dirty="0" smtClean="0"/>
              <a:t>기기에 </a:t>
            </a:r>
            <a:r>
              <a:rPr lang="en-US" altLang="ko-KR" sz="1750" dirty="0" smtClean="0"/>
              <a:t>Display </a:t>
            </a:r>
            <a:r>
              <a:rPr lang="ko-KR" altLang="en-US" sz="1750" dirty="0" smtClean="0"/>
              <a:t>필요</a:t>
            </a:r>
            <a:endParaRPr lang="en-US" altLang="ko-KR" sz="1750" dirty="0" smtClean="0"/>
          </a:p>
          <a:p>
            <a:pPr lvl="1"/>
            <a:r>
              <a:rPr lang="en-US" altLang="ko-KR" sz="2075" dirty="0"/>
              <a:t>Manufacturer Certificate Based</a:t>
            </a:r>
            <a:endParaRPr lang="en-US" altLang="ko-KR" sz="2075" dirty="0" smtClean="0"/>
          </a:p>
          <a:p>
            <a:pPr lvl="2"/>
            <a:r>
              <a:rPr lang="ko-KR" altLang="en-US" sz="1750" dirty="0" smtClean="0"/>
              <a:t>인증서 탑재 필요</a:t>
            </a:r>
            <a:endParaRPr lang="en-US" altLang="ko-KR" sz="1750" dirty="0" smtClean="0"/>
          </a:p>
          <a:p>
            <a:pPr lvl="2"/>
            <a:r>
              <a:rPr lang="ko-KR" altLang="en-US" sz="1750" dirty="0" smtClean="0"/>
              <a:t>제조사간 호환을 위해 </a:t>
            </a:r>
            <a:r>
              <a:rPr lang="en-US" altLang="ko-KR" sz="1750" dirty="0" smtClean="0"/>
              <a:t>PKI </a:t>
            </a:r>
            <a:r>
              <a:rPr lang="ko-KR" altLang="en-US" sz="1750" dirty="0" smtClean="0"/>
              <a:t>필요</a:t>
            </a:r>
            <a:endParaRPr lang="en-US" altLang="ko-KR" sz="175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95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상세 </a:t>
            </a:r>
            <a:r>
              <a:rPr lang="en-US" altLang="ko-KR" dirty="0"/>
              <a:t>– </a:t>
            </a:r>
            <a:r>
              <a:rPr lang="en-US" altLang="ko-KR" dirty="0" smtClean="0"/>
              <a:t>PKI</a:t>
            </a:r>
            <a:r>
              <a:rPr lang="ko-KR" altLang="en-US" dirty="0" smtClean="0"/>
              <a:t> </a:t>
            </a:r>
            <a:r>
              <a:rPr lang="en-US" altLang="ko-KR" sz="2800" dirty="0"/>
              <a:t>(</a:t>
            </a:r>
            <a:r>
              <a:rPr lang="en-US" altLang="ko-KR" sz="2800" dirty="0" smtClean="0"/>
              <a:t>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9" y="1340768"/>
            <a:ext cx="4343970" cy="483619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PKI </a:t>
            </a:r>
            <a:r>
              <a:rPr lang="ko-KR" altLang="en-US" dirty="0" smtClean="0"/>
              <a:t>필요성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Manufacturer Certificate OTM </a:t>
            </a:r>
            <a:r>
              <a:rPr lang="ko-KR" altLang="en-US" dirty="0" smtClean="0"/>
              <a:t>사용 시 </a:t>
            </a:r>
            <a:r>
              <a:rPr lang="en-US" altLang="ko-KR" dirty="0" smtClean="0"/>
              <a:t>Certificate </a:t>
            </a:r>
            <a:r>
              <a:rPr lang="ko-KR" altLang="en-US" dirty="0" smtClean="0"/>
              <a:t>상호 검증이 가능해야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 </a:t>
            </a:r>
            <a:r>
              <a:rPr lang="en-US" altLang="ko-KR" dirty="0" smtClean="0"/>
              <a:t>Root</a:t>
            </a:r>
            <a:r>
              <a:rPr lang="ko-KR" altLang="en-US" dirty="0" smtClean="0"/>
              <a:t>에 대한 </a:t>
            </a:r>
            <a:r>
              <a:rPr lang="en-US" altLang="ko-KR" dirty="0" smtClean="0"/>
              <a:t>Trust Chain </a:t>
            </a:r>
            <a:r>
              <a:rPr lang="ko-KR" altLang="en-US" dirty="0" smtClean="0"/>
              <a:t>제공을 통해 해결 가능</a:t>
            </a:r>
            <a:endParaRPr lang="en-US" altLang="ko-KR" dirty="0" smtClean="0"/>
          </a:p>
          <a:p>
            <a:r>
              <a:rPr lang="en-US" altLang="ko-KR" dirty="0" smtClean="0"/>
              <a:t>OCF PKI </a:t>
            </a:r>
            <a:r>
              <a:rPr lang="ko-KR" altLang="en-US" dirty="0" smtClean="0"/>
              <a:t>정책</a:t>
            </a:r>
            <a:r>
              <a:rPr lang="en-US" altLang="ko-KR" baseline="30000" dirty="0" smtClean="0"/>
              <a:t>1)</a:t>
            </a:r>
          </a:p>
          <a:p>
            <a:pPr lvl="1"/>
            <a:r>
              <a:rPr lang="en-US" altLang="ko-KR" dirty="0" smtClean="0"/>
              <a:t>OCF</a:t>
            </a:r>
            <a:r>
              <a:rPr lang="ko-KR" altLang="en-US" dirty="0" smtClean="0"/>
              <a:t>가 인증 관련 최종 승인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MA</a:t>
            </a:r>
            <a:r>
              <a:rPr lang="en-US" altLang="ko-KR" baseline="30000" dirty="0" smtClean="0"/>
              <a:t>2)</a:t>
            </a:r>
            <a:r>
              <a:rPr lang="ko-KR" altLang="en-US" dirty="0" smtClean="0"/>
              <a:t>를 별도로 운영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등록 대행 기관인 </a:t>
            </a:r>
            <a:r>
              <a:rPr lang="en-US" altLang="ko-KR" dirty="0" smtClean="0"/>
              <a:t>RA</a:t>
            </a:r>
            <a:r>
              <a:rPr lang="en-US" altLang="ko-KR" baseline="30000" dirty="0" smtClean="0"/>
              <a:t>3)</a:t>
            </a:r>
            <a:r>
              <a:rPr lang="ko-KR" altLang="en-US" dirty="0" smtClean="0"/>
              <a:t>와 사용자 인증서 발급 기관인 </a:t>
            </a:r>
            <a:r>
              <a:rPr lang="en-US" altLang="ko-KR" dirty="0" smtClean="0"/>
              <a:t>CA</a:t>
            </a:r>
            <a:r>
              <a:rPr lang="en-US" altLang="ko-KR" baseline="30000" dirty="0" smtClean="0"/>
              <a:t>4)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2</a:t>
            </a:r>
            <a:r>
              <a:rPr lang="ko-KR" altLang="en-US" dirty="0" smtClean="0"/>
              <a:t>세트 운영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자체 </a:t>
            </a:r>
            <a:r>
              <a:rPr lang="en-US" altLang="ko-KR" dirty="0" smtClean="0"/>
              <a:t>CA </a:t>
            </a:r>
            <a:r>
              <a:rPr lang="ko-KR" altLang="en-US" dirty="0" smtClean="0"/>
              <a:t>관리가 가능한 제조사는 </a:t>
            </a:r>
            <a:r>
              <a:rPr lang="en-US" altLang="ko-KR" dirty="0" smtClean="0"/>
              <a:t>Sub-CA</a:t>
            </a:r>
            <a:r>
              <a:rPr lang="ko-KR" altLang="en-US" dirty="0" smtClean="0"/>
              <a:t>를 구성할 수 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이외 직접 </a:t>
            </a:r>
            <a:r>
              <a:rPr lang="en-US" altLang="ko-KR" dirty="0" smtClean="0"/>
              <a:t>RA</a:t>
            </a:r>
            <a:r>
              <a:rPr lang="ko-KR" altLang="en-US" dirty="0" smtClean="0"/>
              <a:t>로부터 인증 받을 수 있음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1598625"/>
            <a:ext cx="4544697" cy="432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614" y="5857527"/>
            <a:ext cx="8543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 smtClean="0">
                <a:hlinkClick r:id="rId3"/>
              </a:rPr>
              <a:t>https://cms.openconnectivity.org/content/pki</a:t>
            </a:r>
            <a:endParaRPr lang="en-US" altLang="ko-KR" sz="1400" dirty="0" smtClean="0"/>
          </a:p>
          <a:p>
            <a:pPr marL="342900" indent="-342900">
              <a:buFontTx/>
              <a:buAutoNum type="arabicParenR"/>
            </a:pPr>
            <a:r>
              <a:rPr lang="en-US" altLang="ko-KR" sz="1400" dirty="0" smtClean="0"/>
              <a:t>Management Authority</a:t>
            </a:r>
          </a:p>
          <a:p>
            <a:pPr marL="342900" indent="-342900">
              <a:buFontTx/>
              <a:buAutoNum type="arabicParenR"/>
            </a:pPr>
            <a:r>
              <a:rPr lang="en-US" altLang="ko-KR" sz="1400" dirty="0" smtClean="0"/>
              <a:t>Registration Authority</a:t>
            </a:r>
          </a:p>
          <a:p>
            <a:pPr marL="342900" indent="-342900">
              <a:buFontTx/>
              <a:buAutoNum type="arabicParenR"/>
            </a:pPr>
            <a:r>
              <a:rPr lang="en-US" altLang="ko-KR" sz="1400" dirty="0" smtClean="0"/>
              <a:t>Certificate Authority</a:t>
            </a:r>
          </a:p>
        </p:txBody>
      </p:sp>
    </p:spTree>
    <p:extLst>
      <p:ext uri="{BB962C8B-B14F-4D97-AF65-F5344CB8AC3E}">
        <p14:creationId xmlns:p14="http://schemas.microsoft.com/office/powerpoint/2010/main" val="12352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dirty="0"/>
              <a:t>OCF </a:t>
            </a:r>
            <a:r>
              <a:rPr lang="ko-KR" altLang="en-US" dirty="0" smtClean="0"/>
              <a:t>개괄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OCF </a:t>
            </a:r>
            <a:r>
              <a:rPr lang="ko-KR" altLang="en-US" dirty="0" smtClean="0"/>
              <a:t>상세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OCF </a:t>
            </a:r>
            <a:r>
              <a:rPr lang="ko-KR" altLang="en-US" dirty="0" smtClean="0"/>
              <a:t>참고 구현 산출물 보고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Server</a:t>
            </a:r>
            <a:r>
              <a:rPr lang="ko-KR" altLang="en-US" dirty="0" smtClean="0"/>
              <a:t> 구현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Client</a:t>
            </a:r>
            <a:r>
              <a:rPr lang="ko-KR" altLang="en-US" dirty="0" smtClean="0"/>
              <a:t> 구현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Manufacturer Certificate Based OTM </a:t>
            </a:r>
            <a:r>
              <a:rPr lang="ko-KR" altLang="en-US" dirty="0" smtClean="0"/>
              <a:t>부분 상세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33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상세 </a:t>
            </a:r>
            <a:r>
              <a:rPr lang="en-US" altLang="ko-KR" dirty="0"/>
              <a:t>– </a:t>
            </a:r>
            <a:r>
              <a:rPr lang="en-US" altLang="ko-KR" dirty="0" smtClean="0"/>
              <a:t>PKI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(2/2)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1792443"/>
            <a:ext cx="8543925" cy="3933514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52800" y="1792443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Manufacturer Certificate </a:t>
            </a:r>
            <a:r>
              <a:rPr lang="ko-KR" altLang="en-US" dirty="0" smtClean="0"/>
              <a:t>사용 시 활용 도메인에 따른 요구 사항 관리를 보다 쉽게 하기 위해 표준 프로파일을 정의함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Baseline: OCF Security </a:t>
            </a:r>
            <a:r>
              <a:rPr lang="ko-KR" altLang="en-US" dirty="0" smtClean="0"/>
              <a:t>규격에서 지원한 최소 기능 지원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Black: OCF PKI Root CA</a:t>
            </a:r>
            <a:r>
              <a:rPr lang="ko-KR" altLang="en-US" dirty="0" smtClean="0"/>
              <a:t>로부터 발급받은 인증서 사용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Purple: Secure Storage, Secure Update, SW Module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Blue: </a:t>
            </a:r>
            <a:r>
              <a:rPr lang="ko-KR" altLang="en-US" dirty="0" smtClean="0"/>
              <a:t>제조사 </a:t>
            </a:r>
            <a:r>
              <a:rPr lang="en-US" altLang="ko-KR" dirty="0" smtClean="0"/>
              <a:t>CA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OCF</a:t>
            </a:r>
            <a:r>
              <a:rPr lang="ko-KR" altLang="en-US" dirty="0" smtClean="0"/>
              <a:t>로부터 안정성 검증 받음</a:t>
            </a:r>
            <a:r>
              <a:rPr lang="en-US" altLang="ko-KR" dirty="0" smtClean="0"/>
              <a:t>. OCF </a:t>
            </a:r>
            <a:r>
              <a:rPr lang="ko-KR" altLang="en-US" dirty="0" smtClean="0"/>
              <a:t>규격 준수 여부는 </a:t>
            </a:r>
            <a:r>
              <a:rPr lang="en-US" altLang="ko-KR" dirty="0" smtClean="0"/>
              <a:t>Onboarding </a:t>
            </a:r>
            <a:r>
              <a:rPr lang="ko-KR" altLang="en-US" dirty="0" smtClean="0"/>
              <a:t>시점에 </a:t>
            </a:r>
            <a:r>
              <a:rPr lang="en-US" altLang="ko-KR" dirty="0" smtClean="0"/>
              <a:t>Online</a:t>
            </a:r>
            <a:r>
              <a:rPr lang="ko-KR" altLang="en-US" dirty="0" smtClean="0"/>
              <a:t>으로 확인 가능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790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OCF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개괄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OCF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상세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OCF </a:t>
            </a:r>
            <a:r>
              <a:rPr lang="ko-KR" altLang="en-US" dirty="0" smtClean="0"/>
              <a:t>참고 구현 산출물 보고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Server</a:t>
            </a:r>
            <a:r>
              <a:rPr lang="ko-KR" altLang="en-US" dirty="0" smtClean="0"/>
              <a:t> 구현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Client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 구현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Manufacturer Certificate Based OTM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구현 상세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656856" y="3645024"/>
            <a:ext cx="5457056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1">
              <a:spcBef>
                <a:spcPts val="813"/>
              </a:spcBef>
            </a:pPr>
            <a:r>
              <a:rPr lang="en-US" altLang="ko-KR" sz="2075" dirty="0" smtClean="0"/>
              <a:t>Manufacturer </a:t>
            </a:r>
            <a:r>
              <a:rPr lang="en-US" altLang="ko-KR" sz="2075" dirty="0"/>
              <a:t>Certificate Based</a:t>
            </a:r>
            <a:r>
              <a:rPr lang="ko-KR" altLang="en-US" sz="2075" dirty="0"/>
              <a:t> </a:t>
            </a:r>
            <a:r>
              <a:rPr lang="en-US" altLang="ko-KR" sz="2075" dirty="0"/>
              <a:t>OTM </a:t>
            </a:r>
            <a:r>
              <a:rPr lang="ko-KR" altLang="en-US" sz="2075" dirty="0"/>
              <a:t>등이 수행 가능한 </a:t>
            </a:r>
            <a:r>
              <a:rPr lang="en-US" altLang="ko-KR" sz="2075" dirty="0"/>
              <a:t>OCF Server – Client </a:t>
            </a:r>
            <a:r>
              <a:rPr lang="ko-KR" altLang="en-US" sz="2075" dirty="0"/>
              <a:t>쌍 구현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954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구현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기본 구성 </a:t>
            </a:r>
            <a:r>
              <a:rPr lang="en-US" altLang="ko-KR" sz="2800" dirty="0" smtClean="0"/>
              <a:t>(1/4)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IoTivity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OCF </a:t>
            </a:r>
            <a:r>
              <a:rPr lang="ko-KR" altLang="en-US" dirty="0" smtClean="0"/>
              <a:t>표준을 구현한 오픈소스 소프트웨어 프레임워크</a:t>
            </a:r>
            <a:endParaRPr lang="en-US" altLang="ko-KR" dirty="0" smtClean="0"/>
          </a:p>
          <a:p>
            <a:r>
              <a:rPr lang="en-US" altLang="ko-KR" dirty="0" smtClean="0"/>
              <a:t>Apache License 2.0</a:t>
            </a:r>
            <a:r>
              <a:rPr lang="ko-KR" altLang="en-US" dirty="0" smtClean="0"/>
              <a:t>으로 배포되어 자유로운 이용 가능</a:t>
            </a:r>
            <a:endParaRPr lang="en-US" altLang="ko-KR" dirty="0" smtClean="0"/>
          </a:p>
          <a:p>
            <a:r>
              <a:rPr lang="en-US" altLang="ko-KR" dirty="0" smtClean="0"/>
              <a:t>IoTivity, IoTivity-Lite</a:t>
            </a:r>
            <a:r>
              <a:rPr lang="ko-KR" altLang="en-US" dirty="0" smtClean="0"/>
              <a:t>의 두 구현이 존재함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IoTivity (IoTivity-Classic)</a:t>
            </a:r>
            <a:r>
              <a:rPr lang="ko-KR" altLang="en-US" dirty="0" smtClean="0"/>
              <a:t>의 지원은 종료되었음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22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46977"/>
              </p:ext>
            </p:extLst>
          </p:nvPr>
        </p:nvGraphicFramePr>
        <p:xfrm>
          <a:off x="681038" y="3034571"/>
          <a:ext cx="8543925" cy="283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738">
                  <a:extLst>
                    <a:ext uri="{9D8B030D-6E8A-4147-A177-3AD203B41FA5}">
                      <a16:colId xmlns:a16="http://schemas.microsoft.com/office/drawing/2014/main" val="196302012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951151864"/>
                    </a:ext>
                  </a:extLst>
                </a:gridCol>
                <a:gridCol w="3335859">
                  <a:extLst>
                    <a:ext uri="{9D8B030D-6E8A-4147-A177-3AD203B41FA5}">
                      <a16:colId xmlns:a16="http://schemas.microsoft.com/office/drawing/2014/main" val="97148657"/>
                    </a:ext>
                  </a:extLst>
                </a:gridCol>
              </a:tblGrid>
              <a:tr h="49778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trike="noStrike" dirty="0" smtClean="0"/>
                        <a:t>IoTivity (IoTivity-Classic)</a:t>
                      </a:r>
                      <a:endParaRPr lang="ko-KR" altLang="en-US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IoTivity</a:t>
                      </a:r>
                      <a:r>
                        <a:rPr lang="en-US" altLang="ko-KR" dirty="0" smtClean="0"/>
                        <a:t>-Lite (</a:t>
                      </a:r>
                      <a:r>
                        <a:rPr lang="en-US" altLang="ko-KR" dirty="0" err="1" smtClean="0"/>
                        <a:t>IoTivity</a:t>
                      </a:r>
                      <a:r>
                        <a:rPr lang="en-US" altLang="ko-KR" dirty="0" smtClean="0"/>
                        <a:t>-Constrained)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836149"/>
                  </a:ext>
                </a:extLst>
              </a:tr>
              <a:tr h="49778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목표 기기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trike="sngStrike" dirty="0" smtClean="0"/>
                        <a:t>Multi-function devices</a:t>
                      </a:r>
                    </a:p>
                    <a:p>
                      <a:pPr latinLnBrk="1"/>
                      <a:r>
                        <a:rPr lang="en-US" altLang="ko-KR" strike="sngStrike" dirty="0" smtClean="0"/>
                        <a:t>PC, smartphone,</a:t>
                      </a:r>
                      <a:r>
                        <a:rPr lang="en-US" altLang="ko-KR" strike="sngStrike" baseline="0" dirty="0" smtClean="0"/>
                        <a:t> gateway, etc.</a:t>
                      </a:r>
                    </a:p>
                    <a:p>
                      <a:pPr latinLnBrk="1"/>
                      <a:r>
                        <a:rPr lang="en-US" altLang="ko-KR" strike="sngStrike" baseline="0" dirty="0" smtClean="0"/>
                        <a:t>Full-featured OS</a:t>
                      </a:r>
                      <a:endParaRPr lang="ko-KR" altLang="en-US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Constrained</a:t>
                      </a:r>
                      <a:r>
                        <a:rPr lang="en-US" altLang="ko-KR" baseline="0" dirty="0" smtClean="0"/>
                        <a:t> devices</a:t>
                      </a:r>
                    </a:p>
                    <a:p>
                      <a:pPr latinLnBrk="1"/>
                      <a:r>
                        <a:rPr lang="en-US" altLang="ko-KR" baseline="0" dirty="0" smtClean="0"/>
                        <a:t>Door locks, tiny sensors, etc.</a:t>
                      </a:r>
                    </a:p>
                    <a:p>
                      <a:pPr latinLnBrk="1"/>
                      <a:r>
                        <a:rPr lang="en-US" altLang="ko-KR" baseline="0" dirty="0" smtClean="0"/>
                        <a:t>Small OS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92000"/>
                  </a:ext>
                </a:extLst>
              </a:tr>
              <a:tr h="49778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개발 언어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trike="sngStrike" dirty="0" smtClean="0"/>
                        <a:t>C/C++, Node.js, Java</a:t>
                      </a:r>
                      <a:endParaRPr lang="ko-KR" altLang="en-US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C, JavaScript(</a:t>
                      </a:r>
                      <a:r>
                        <a:rPr lang="en-US" altLang="ko-KR" dirty="0" err="1" smtClean="0"/>
                        <a:t>Zephryr</a:t>
                      </a:r>
                      <a:r>
                        <a:rPr lang="en-US" altLang="ko-KR" baseline="0" dirty="0" smtClean="0"/>
                        <a:t> RTOS)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789219"/>
                  </a:ext>
                </a:extLst>
              </a:tr>
              <a:tr h="49778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하드웨어</a:t>
                      </a:r>
                      <a:r>
                        <a:rPr lang="en-US" altLang="ko-KR" baseline="30000" dirty="0" smtClean="0"/>
                        <a:t>1)</a:t>
                      </a:r>
                      <a:endParaRPr lang="ko-KR" alt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trike="sngStrike" dirty="0" smtClean="0"/>
                        <a:t>Raspberry pi, x86, etc.</a:t>
                      </a:r>
                      <a:endParaRPr lang="ko-KR" altLang="en-US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Runs on constrained class 2 devices or better</a:t>
                      </a:r>
                      <a:r>
                        <a:rPr lang="en-US" altLang="ko-KR" baseline="30000" dirty="0" smtClean="0"/>
                        <a:t>3)</a:t>
                      </a:r>
                      <a:endParaRPr lang="ko-KR" altLang="en-US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161562"/>
                  </a:ext>
                </a:extLst>
              </a:tr>
              <a:tr h="4977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OS</a:t>
                      </a:r>
                      <a:r>
                        <a:rPr lang="en-US" altLang="ko-KR" baseline="30000" dirty="0" smtClean="0"/>
                        <a:t>2)</a:t>
                      </a:r>
                      <a:endParaRPr lang="ko-KR" alt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trike="sngStrike" dirty="0" smtClean="0"/>
                        <a:t>Linux, Android, </a:t>
                      </a:r>
                      <a:r>
                        <a:rPr lang="en-US" altLang="ko-KR" strike="sngStrike" dirty="0" err="1" smtClean="0"/>
                        <a:t>Tizen</a:t>
                      </a:r>
                      <a:r>
                        <a:rPr lang="en-US" altLang="ko-KR" strike="sngStrike" dirty="0" smtClean="0"/>
                        <a:t>, Windows, etc.</a:t>
                      </a:r>
                      <a:endParaRPr lang="ko-KR" altLang="en-US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Zephyr, </a:t>
                      </a:r>
                      <a:r>
                        <a:rPr lang="en-US" altLang="ko-KR" dirty="0" err="1" smtClean="0"/>
                        <a:t>Contiki</a:t>
                      </a:r>
                      <a:r>
                        <a:rPr lang="en-US" altLang="ko-KR" dirty="0" smtClean="0"/>
                        <a:t>, RIOT OS, etc.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8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9614" y="5857527"/>
            <a:ext cx="8543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 smtClean="0">
                <a:hlinkClick r:id="rId2"/>
              </a:rPr>
              <a:t>https://wiki.iotivity.org/hardware</a:t>
            </a:r>
            <a:r>
              <a:rPr lang="en-US" altLang="ko-KR" sz="1400" dirty="0" smtClean="0"/>
              <a:t> </a:t>
            </a:r>
          </a:p>
          <a:p>
            <a:pPr marL="342900" indent="-342900">
              <a:buFontTx/>
              <a:buAutoNum type="arabicParenR"/>
            </a:pPr>
            <a:r>
              <a:rPr lang="en-US" altLang="ko-KR" sz="1400" dirty="0" smtClean="0">
                <a:hlinkClick r:id="rId3"/>
              </a:rPr>
              <a:t>https://wiki.iotivity.org/os</a:t>
            </a:r>
            <a:r>
              <a:rPr lang="en-US" altLang="ko-KR" sz="1400" dirty="0" smtClean="0"/>
              <a:t> </a:t>
            </a:r>
          </a:p>
          <a:p>
            <a:pPr marL="342900" indent="-342900">
              <a:buFontTx/>
              <a:buAutoNum type="arabicParenR"/>
            </a:pPr>
            <a:r>
              <a:rPr lang="en-US" altLang="ko-KR" sz="1400" dirty="0" smtClean="0"/>
              <a:t>RFC 7228: Classes of Constrained Devices</a:t>
            </a:r>
          </a:p>
        </p:txBody>
      </p:sp>
    </p:spTree>
    <p:extLst>
      <p:ext uri="{BB962C8B-B14F-4D97-AF65-F5344CB8AC3E}">
        <p14:creationId xmlns:p14="http://schemas.microsoft.com/office/powerpoint/2010/main" val="33386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ko-KR" altLang="en-US" dirty="0"/>
              <a:t>기본 구성 </a:t>
            </a:r>
            <a:r>
              <a:rPr lang="en-US" altLang="ko-KR" sz="2800" dirty="0" smtClean="0"/>
              <a:t>(2/4)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직접 빌드할 경우</a:t>
            </a:r>
            <a:endParaRPr lang="en-US" altLang="ko-KR" dirty="0" smtClean="0"/>
          </a:p>
          <a:p>
            <a:r>
              <a:rPr lang="en-US" altLang="ko-KR" dirty="0" smtClean="0"/>
              <a:t>Install build tools</a:t>
            </a:r>
          </a:p>
          <a:p>
            <a:pPr lvl="1"/>
            <a:r>
              <a:rPr lang="en-US" altLang="ko-KR" dirty="0" smtClean="0"/>
              <a:t>(apt install) build-essential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-core </a:t>
            </a:r>
            <a:r>
              <a:rPr lang="en-US" altLang="ko-KR" dirty="0" err="1" smtClean="0"/>
              <a:t>scons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ssh</a:t>
            </a:r>
            <a:r>
              <a:rPr lang="en-US" altLang="ko-KR" dirty="0" smtClean="0"/>
              <a:t> g++ </a:t>
            </a:r>
            <a:r>
              <a:rPr lang="en-US" altLang="ko-KR" dirty="0" err="1" smtClean="0"/>
              <a:t>doxygen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libtool</a:t>
            </a:r>
            <a:r>
              <a:rPr lang="en-US" altLang="ko-KR" dirty="0" smtClean="0"/>
              <a:t> </a:t>
            </a:r>
            <a:r>
              <a:rPr lang="en-US" altLang="ko-KR" dirty="0" err="1"/>
              <a:t>autoconf</a:t>
            </a:r>
            <a:r>
              <a:rPr lang="en-US" altLang="ko-KR" dirty="0"/>
              <a:t> </a:t>
            </a:r>
            <a:r>
              <a:rPr lang="en-US" altLang="ko-KR" dirty="0" err="1"/>
              <a:t>pkg-config</a:t>
            </a:r>
            <a:r>
              <a:rPr lang="en-US" altLang="ko-KR" dirty="0"/>
              <a:t> libcurl4-gnutls-dev </a:t>
            </a:r>
            <a:r>
              <a:rPr lang="en-US" altLang="ko-KR" dirty="0" err="1"/>
              <a:t>uuid</a:t>
            </a:r>
            <a:r>
              <a:rPr lang="en-US" altLang="ko-KR" dirty="0"/>
              <a:t>-dev libsqlite3-dev libboost1.58-all-dev</a:t>
            </a:r>
          </a:p>
          <a:p>
            <a:r>
              <a:rPr lang="en-US" altLang="ko-KR" dirty="0" smtClean="0"/>
              <a:t>Download IoTivity-Lite</a:t>
            </a:r>
          </a:p>
          <a:p>
            <a:pPr lvl="1"/>
            <a:r>
              <a:rPr lang="en-US" altLang="ko-KR" dirty="0" err="1" smtClean="0"/>
              <a:t>git</a:t>
            </a:r>
            <a:r>
              <a:rPr lang="en-US" altLang="ko-KR" dirty="0" smtClean="0"/>
              <a:t> clone </a:t>
            </a:r>
            <a:r>
              <a:rPr lang="en-US" altLang="ko-KR" dirty="0" smtClean="0">
                <a:hlinkClick r:id="rId2"/>
              </a:rPr>
              <a:t>https://github.com/iotivity/iotivity-lite</a:t>
            </a:r>
            <a:r>
              <a:rPr lang="en-US" altLang="ko-KR" dirty="0" smtClean="0"/>
              <a:t>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tag -I;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checkout tags/2.0.5</a:t>
            </a:r>
          </a:p>
          <a:p>
            <a:r>
              <a:rPr lang="en-US" altLang="ko-KR" dirty="0" smtClean="0"/>
              <a:t>Install external libraries</a:t>
            </a:r>
          </a:p>
          <a:p>
            <a:pPr lvl="1"/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en-US" altLang="ko-KR" dirty="0"/>
              <a:t>clone https://github.com/intel/tinycbor.git </a:t>
            </a:r>
            <a:r>
              <a:rPr lang="en-US" altLang="ko-KR" dirty="0" err="1"/>
              <a:t>extlibs</a:t>
            </a:r>
            <a:r>
              <a:rPr lang="en-US" altLang="ko-KR" dirty="0"/>
              <a:t>/</a:t>
            </a:r>
            <a:r>
              <a:rPr lang="en-US" altLang="ko-KR" dirty="0" err="1"/>
              <a:t>tinycbor</a:t>
            </a:r>
            <a:r>
              <a:rPr lang="en-US" altLang="ko-KR" dirty="0"/>
              <a:t>/</a:t>
            </a:r>
            <a:r>
              <a:rPr lang="en-US" altLang="ko-KR" dirty="0" err="1"/>
              <a:t>tinycbor</a:t>
            </a:r>
            <a:r>
              <a:rPr lang="en-US" altLang="ko-KR" dirty="0"/>
              <a:t> -b v0.5.1</a:t>
            </a:r>
          </a:p>
          <a:p>
            <a:pPr lvl="1"/>
            <a:r>
              <a:rPr lang="en-US" altLang="ko-KR" dirty="0" err="1"/>
              <a:t>git</a:t>
            </a:r>
            <a:r>
              <a:rPr lang="en-US" altLang="ko-KR" dirty="0"/>
              <a:t> clone https://github.com/ARMmbed/mbedtls.git </a:t>
            </a:r>
            <a:r>
              <a:rPr lang="en-US" altLang="ko-KR" dirty="0" err="1"/>
              <a:t>extlibs</a:t>
            </a:r>
            <a:r>
              <a:rPr lang="en-US" altLang="ko-KR" dirty="0"/>
              <a:t>/</a:t>
            </a:r>
            <a:r>
              <a:rPr lang="en-US" altLang="ko-KR" dirty="0" err="1"/>
              <a:t>mbedtls</a:t>
            </a:r>
            <a:r>
              <a:rPr lang="en-US" altLang="ko-KR" dirty="0"/>
              <a:t>/</a:t>
            </a:r>
            <a:r>
              <a:rPr lang="en-US" altLang="ko-KR" dirty="0" err="1"/>
              <a:t>mbedtls</a:t>
            </a:r>
            <a:r>
              <a:rPr lang="en-US" altLang="ko-KR" dirty="0"/>
              <a:t> -b mbedtls-2.4.2</a:t>
            </a:r>
          </a:p>
          <a:p>
            <a:r>
              <a:rPr lang="en-US" altLang="ko-KR" dirty="0" smtClean="0"/>
              <a:t>Build</a:t>
            </a:r>
          </a:p>
          <a:p>
            <a:pPr lvl="1"/>
            <a:r>
              <a:rPr lang="en-US" altLang="ko-KR" dirty="0" err="1" smtClean="0"/>
              <a:t>scons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23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3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ko-KR" altLang="en-US" dirty="0"/>
              <a:t>기본 구성 </a:t>
            </a:r>
            <a:r>
              <a:rPr lang="en-US" altLang="ko-KR" sz="2800" dirty="0" smtClean="0"/>
              <a:t>(3/4)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IoTivity-Lite-Setup</a:t>
            </a:r>
            <a:r>
              <a:rPr lang="en-US" altLang="ko-KR" baseline="30000" dirty="0" smtClean="0"/>
              <a:t>1)</a:t>
            </a:r>
          </a:p>
          <a:p>
            <a:pPr lvl="1"/>
            <a:r>
              <a:rPr lang="en-US" altLang="ko-KR" dirty="0" smtClean="0"/>
              <a:t>IoTivity-Lite-Setup</a:t>
            </a:r>
            <a:r>
              <a:rPr lang="ko-KR" altLang="en-US" dirty="0" smtClean="0"/>
              <a:t>을 이용하여 보다 쉽게 개발할 수 있음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IoTivity-Lite 2.0.5</a:t>
            </a:r>
            <a:r>
              <a:rPr lang="ko-KR" altLang="en-US" dirty="0" smtClean="0"/>
              <a:t>를 지원함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IoTivity-Lite-Setup install</a:t>
            </a:r>
          </a:p>
          <a:p>
            <a:pPr lvl="1"/>
            <a:r>
              <a:rPr lang="en-US" altLang="ko-KR" dirty="0"/>
              <a:t>curl https://openconnectivity.github.io/IOTivity-Lite-setup/install.sh | </a:t>
            </a:r>
            <a:r>
              <a:rPr lang="en-US" altLang="ko-KR" dirty="0" smtClean="0"/>
              <a:t>bash</a:t>
            </a:r>
          </a:p>
          <a:p>
            <a:pPr marL="371475" lvl="1" indent="0">
              <a:buNone/>
            </a:pPr>
            <a:endParaRPr lang="en-US" altLang="ko-KR" dirty="0"/>
          </a:p>
          <a:p>
            <a:r>
              <a:rPr lang="en-US" altLang="ko-KR" dirty="0" smtClean="0"/>
              <a:t>IoTivity-Lite-Setup development flow</a:t>
            </a:r>
          </a:p>
          <a:p>
            <a:pPr lvl="1"/>
            <a:r>
              <a:rPr lang="en-US" altLang="ko-KR" dirty="0" smtClean="0"/>
              <a:t>edit input </a:t>
            </a:r>
            <a:r>
              <a:rPr lang="en-US" altLang="ko-KR" dirty="0" smtClean="0">
                <a:sym typeface="Wingdings" panose="05000000000000000000" pitchFamily="2" charset="2"/>
              </a:rPr>
              <a:t> generate  edit code  build  run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24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614" y="5857527"/>
            <a:ext cx="854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>
                <a:hlinkClick r:id="rId2"/>
              </a:rPr>
              <a:t>https://github.com/openconnectivity/IOTivity-Lite-setup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29164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ko-KR" altLang="en-US" dirty="0"/>
              <a:t>기본 구성 </a:t>
            </a:r>
            <a:r>
              <a:rPr lang="en-US" altLang="ko-KR" sz="2800" dirty="0" smtClean="0"/>
              <a:t>(4/4)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25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grpSp>
        <p:nvGrpSpPr>
          <p:cNvPr id="34" name="그룹 33"/>
          <p:cNvGrpSpPr/>
          <p:nvPr/>
        </p:nvGrpSpPr>
        <p:grpSpPr>
          <a:xfrm>
            <a:off x="1419401" y="1328462"/>
            <a:ext cx="2250267" cy="5018494"/>
            <a:chOff x="1419401" y="1328462"/>
            <a:chExt cx="2250267" cy="5018494"/>
          </a:xfrm>
        </p:grpSpPr>
        <p:sp>
          <p:nvSpPr>
            <p:cNvPr id="5" name="TextBox 4"/>
            <p:cNvSpPr txBox="1"/>
            <p:nvPr/>
          </p:nvSpPr>
          <p:spPr>
            <a:xfrm>
              <a:off x="1424608" y="2080101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edit_input.sh</a:t>
              </a: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4608" y="2880549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gen.sh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9401" y="3661744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edit_code.sh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19401" y="4462192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build.sh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19401" y="5219908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run.sh</a:t>
              </a:r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9401" y="1328462"/>
              <a:ext cx="1512168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Start</a:t>
              </a:r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9401" y="5977624"/>
              <a:ext cx="1512168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Finish</a:t>
              </a:r>
              <a:endParaRPr lang="ko-KR" altLang="en-US" dirty="0"/>
            </a:p>
          </p:txBody>
        </p:sp>
        <p:cxnSp>
          <p:nvCxnSpPr>
            <p:cNvPr id="13" name="직선 화살표 연결선 12"/>
            <p:cNvCxnSpPr>
              <a:stCxn id="10" idx="2"/>
              <a:endCxn id="5" idx="0"/>
            </p:cNvCxnSpPr>
            <p:nvPr/>
          </p:nvCxnSpPr>
          <p:spPr>
            <a:xfrm>
              <a:off x="2175485" y="1697794"/>
              <a:ext cx="5207" cy="3823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5" idx="2"/>
              <a:endCxn id="6" idx="0"/>
            </p:cNvCxnSpPr>
            <p:nvPr/>
          </p:nvCxnSpPr>
          <p:spPr>
            <a:xfrm>
              <a:off x="2180692" y="2449433"/>
              <a:ext cx="0" cy="431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6" idx="2"/>
              <a:endCxn id="7" idx="0"/>
            </p:cNvCxnSpPr>
            <p:nvPr/>
          </p:nvCxnSpPr>
          <p:spPr>
            <a:xfrm flipH="1">
              <a:off x="2175485" y="3249881"/>
              <a:ext cx="5207" cy="4118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stCxn id="7" idx="2"/>
              <a:endCxn id="8" idx="0"/>
            </p:cNvCxnSpPr>
            <p:nvPr/>
          </p:nvCxnSpPr>
          <p:spPr>
            <a:xfrm>
              <a:off x="2175485" y="4031076"/>
              <a:ext cx="0" cy="431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>
              <a:stCxn id="8" idx="2"/>
              <a:endCxn id="9" idx="0"/>
            </p:cNvCxnSpPr>
            <p:nvPr/>
          </p:nvCxnSpPr>
          <p:spPr>
            <a:xfrm>
              <a:off x="2175485" y="4831524"/>
              <a:ext cx="0" cy="388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9" idx="2"/>
              <a:endCxn id="11" idx="0"/>
            </p:cNvCxnSpPr>
            <p:nvPr/>
          </p:nvCxnSpPr>
          <p:spPr>
            <a:xfrm>
              <a:off x="2175485" y="5589240"/>
              <a:ext cx="0" cy="388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57500" y="3289222"/>
              <a:ext cx="151216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Initial Code</a:t>
              </a:r>
              <a:endParaRPr lang="ko-KR" alt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57500" y="4086665"/>
              <a:ext cx="151216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Edited Code</a:t>
              </a:r>
              <a:endParaRPr lang="ko-KR" alt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33667" y="4839421"/>
              <a:ext cx="151216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OK</a:t>
              </a:r>
              <a:endParaRPr lang="ko-KR" altLang="en-US" sz="1400" b="1" dirty="0"/>
            </a:p>
          </p:txBody>
        </p:sp>
        <p:cxnSp>
          <p:nvCxnSpPr>
            <p:cNvPr id="28" name="꺾인 연결선 27"/>
            <p:cNvCxnSpPr>
              <a:stCxn id="9" idx="3"/>
              <a:endCxn id="7" idx="3"/>
            </p:cNvCxnSpPr>
            <p:nvPr/>
          </p:nvCxnSpPr>
          <p:spPr>
            <a:xfrm flipV="1">
              <a:off x="2931569" y="3846410"/>
              <a:ext cx="12700" cy="1558164"/>
            </a:xfrm>
            <a:prstGeom prst="bentConnector3">
              <a:avLst>
                <a:gd name="adj1" fmla="val 766956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364071" y="5219908"/>
            <a:ext cx="486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Run.sh</a:t>
            </a:r>
            <a:r>
              <a:rPr lang="ko-KR" altLang="en-US" dirty="0" smtClean="0"/>
              <a:t>를 통한 </a:t>
            </a:r>
            <a:r>
              <a:rPr lang="en-US" altLang="ko-KR" dirty="0" smtClean="0"/>
              <a:t>Onboarding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Security </a:t>
            </a:r>
            <a:r>
              <a:rPr lang="ko-KR" altLang="en-US" dirty="0" smtClean="0"/>
              <a:t>정보를 변경함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되돌릴 경우 </a:t>
            </a:r>
            <a:r>
              <a:rPr lang="en-US" altLang="ko-KR" dirty="0" smtClean="0"/>
              <a:t>reset.sh </a:t>
            </a:r>
            <a:r>
              <a:rPr lang="ko-KR" altLang="en-US" dirty="0" smtClean="0"/>
              <a:t>이용</a:t>
            </a:r>
            <a:endParaRPr lang="en-US" altLang="ko-KR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364071" y="3624503"/>
            <a:ext cx="486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생성된 코드를 수정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64071" y="2031625"/>
            <a:ext cx="486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코드 생성을 위한 기본 </a:t>
            </a:r>
            <a:r>
              <a:rPr lang="en-US" altLang="ko-KR" dirty="0" smtClean="0"/>
              <a:t>Resource </a:t>
            </a:r>
            <a:r>
              <a:rPr lang="ko-KR" altLang="en-US" dirty="0" smtClean="0"/>
              <a:t>설정</a:t>
            </a:r>
            <a:endParaRPr lang="en-US" altLang="ko-KR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4364071" y="2880549"/>
            <a:ext cx="486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코드 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72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en-US" altLang="ko-KR" dirty="0" smtClean="0"/>
              <a:t>OS </a:t>
            </a:r>
            <a:r>
              <a:rPr lang="ko-KR" altLang="en-US" dirty="0" smtClean="0"/>
              <a:t>설정 </a:t>
            </a:r>
            <a:r>
              <a:rPr lang="en-US" altLang="ko-KR" sz="2800" dirty="0" smtClean="0"/>
              <a:t>(1/2)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Raspberry Pi </a:t>
            </a:r>
            <a:r>
              <a:rPr lang="ko-KR" altLang="en-US" dirty="0" smtClean="0"/>
              <a:t>용 </a:t>
            </a:r>
            <a:r>
              <a:rPr lang="en-US" altLang="ko-KR" dirty="0" smtClean="0"/>
              <a:t>OS</a:t>
            </a:r>
            <a:r>
              <a:rPr lang="ko-KR" altLang="en-US" dirty="0" smtClean="0"/>
              <a:t>인 </a:t>
            </a:r>
            <a:r>
              <a:rPr lang="en-US" altLang="ko-KR" dirty="0" err="1" smtClean="0"/>
              <a:t>Raspbian</a:t>
            </a:r>
            <a:r>
              <a:rPr lang="ko-KR" altLang="en-US" dirty="0" smtClean="0"/>
              <a:t>을 사용하여 </a:t>
            </a:r>
            <a:r>
              <a:rPr lang="en-US" altLang="ko-KR" dirty="0" smtClean="0"/>
              <a:t>OCF</a:t>
            </a:r>
            <a:r>
              <a:rPr lang="ko-KR" altLang="en-US" dirty="0" smtClean="0"/>
              <a:t>를 구현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Raspberry Pi</a:t>
            </a:r>
            <a:r>
              <a:rPr lang="ko-KR" altLang="en-US" dirty="0" smtClean="0"/>
              <a:t>는 </a:t>
            </a:r>
            <a:r>
              <a:rPr lang="en-US" altLang="ko-KR" dirty="0" err="1" smtClean="0"/>
              <a:t>WiFi</a:t>
            </a:r>
            <a:r>
              <a:rPr lang="ko-KR" altLang="en-US" dirty="0" smtClean="0"/>
              <a:t>가 가능한 소형 모델인 </a:t>
            </a:r>
            <a:r>
              <a:rPr lang="en-US" altLang="ko-KR" dirty="0" smtClean="0"/>
              <a:t>Raspberry Pi Zero W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Raspberry Pi Zero W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Pin</a:t>
            </a:r>
            <a:r>
              <a:rPr lang="ko-KR" altLang="en-US" dirty="0" smtClean="0"/>
              <a:t>을 이용하여 </a:t>
            </a:r>
            <a:r>
              <a:rPr lang="en-US" altLang="ko-KR" dirty="0" smtClean="0"/>
              <a:t>GPIO </a:t>
            </a:r>
            <a:r>
              <a:rPr lang="ko-KR" altLang="en-US" dirty="0" smtClean="0"/>
              <a:t>구현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GPIO </a:t>
            </a:r>
            <a:r>
              <a:rPr lang="ko-KR" altLang="en-US" dirty="0" smtClean="0"/>
              <a:t>개발에 </a:t>
            </a:r>
            <a:r>
              <a:rPr lang="en-US" altLang="ko-KR" dirty="0" err="1" smtClean="0"/>
              <a:t>WiringPi</a:t>
            </a:r>
            <a:r>
              <a:rPr lang="en-US" altLang="ko-KR" dirty="0" smtClean="0"/>
              <a:t> Library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IoTivity-Lite </a:t>
            </a:r>
            <a:r>
              <a:rPr lang="ko-KR" altLang="en-US" dirty="0" smtClean="0"/>
              <a:t>개발 도구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IoTivity-Lite-Setup</a:t>
            </a:r>
            <a:r>
              <a:rPr lang="ko-KR" altLang="en-US" dirty="0" smtClean="0"/>
              <a:t>을 이용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26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63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OS </a:t>
            </a:r>
            <a:r>
              <a:rPr lang="ko-KR" altLang="en-US" dirty="0"/>
              <a:t>설정 </a:t>
            </a:r>
            <a:r>
              <a:rPr lang="en-US" altLang="ko-KR" sz="2800" dirty="0" smtClean="0"/>
              <a:t>(2/2</a:t>
            </a:r>
            <a:r>
              <a:rPr lang="en-US" altLang="ko-KR" sz="2800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IoTivity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Raspberry Pi</a:t>
            </a:r>
            <a:r>
              <a:rPr lang="ko-KR" altLang="en-US" dirty="0" smtClean="0"/>
              <a:t>에서 돌리기 위해 </a:t>
            </a:r>
            <a:r>
              <a:rPr lang="en-US" altLang="ko-KR" dirty="0" smtClean="0"/>
              <a:t>SD card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OS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https://www.raspberrypi.org/downloads/raspbian/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27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" y="2534902"/>
            <a:ext cx="87725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en-US" altLang="ko-KR" dirty="0" smtClean="0"/>
              <a:t>GPIO </a:t>
            </a:r>
            <a:r>
              <a:rPr lang="en-US" altLang="ko-KR" sz="2800" dirty="0" smtClean="0"/>
              <a:t>(1/2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IoTivity-Lite-Setup </a:t>
            </a:r>
            <a:r>
              <a:rPr lang="ko-KR" altLang="en-US" dirty="0" smtClean="0"/>
              <a:t>을 통해 </a:t>
            </a:r>
            <a:r>
              <a:rPr lang="en-US" altLang="ko-KR" dirty="0" smtClean="0"/>
              <a:t>Get, Set </a:t>
            </a:r>
            <a:r>
              <a:rPr lang="ko-KR" altLang="en-US" dirty="0" smtClean="0"/>
              <a:t>함수의 틀을 제공받을 수 있으나 함수의 내용은 직접 개발하여야 함</a:t>
            </a:r>
            <a:endParaRPr lang="en-US" altLang="ko-KR" dirty="0" smtClean="0"/>
          </a:p>
          <a:p>
            <a:r>
              <a:rPr lang="ko-KR" altLang="en-US" dirty="0" smtClean="0"/>
              <a:t>센서에 접근하려면 </a:t>
            </a:r>
            <a:r>
              <a:rPr lang="en-US" altLang="ko-KR" dirty="0" smtClean="0"/>
              <a:t>GPIO </a:t>
            </a:r>
            <a:r>
              <a:rPr lang="ko-KR" altLang="en-US" dirty="0" smtClean="0"/>
              <a:t>개발이 필요함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본 과제에서는 </a:t>
            </a:r>
            <a:r>
              <a:rPr lang="en-US" altLang="ko-KR" dirty="0" smtClean="0"/>
              <a:t>WiringPi</a:t>
            </a:r>
            <a:r>
              <a:rPr lang="en-US" altLang="ko-KR" baseline="30000" dirty="0" smtClean="0"/>
              <a:t>1)</a:t>
            </a:r>
            <a:r>
              <a:rPr lang="ko-KR" altLang="en-US" dirty="0" smtClean="0"/>
              <a:t>를 사용할 예정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err="1" smtClean="0"/>
              <a:t>WiringPi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git</a:t>
            </a:r>
            <a:r>
              <a:rPr lang="en-US" altLang="ko-KR" dirty="0" smtClean="0"/>
              <a:t> clone git://git.drogon.net/wiringPi</a:t>
            </a:r>
          </a:p>
          <a:p>
            <a:pPr lvl="1"/>
            <a:r>
              <a:rPr lang="en-US" altLang="ko-KR" dirty="0" smtClean="0"/>
              <a:t>cd </a:t>
            </a:r>
            <a:r>
              <a:rPr lang="en-US" altLang="ko-KR" dirty="0" err="1" smtClean="0"/>
              <a:t>wiringPi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git</a:t>
            </a:r>
            <a:r>
              <a:rPr lang="en-US" altLang="ko-KR" dirty="0" smtClean="0"/>
              <a:t> pull origin</a:t>
            </a:r>
          </a:p>
          <a:p>
            <a:pPr lvl="1"/>
            <a:r>
              <a:rPr lang="en-US" altLang="ko-KR" dirty="0" smtClean="0"/>
              <a:t>./build</a:t>
            </a:r>
          </a:p>
          <a:p>
            <a:pPr lvl="1"/>
            <a:r>
              <a:rPr lang="en-US" altLang="ko-KR" dirty="0" err="1" smtClean="0"/>
              <a:t>gpio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readall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IoTivity-Lite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WiringPi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인식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iotivity</a:t>
            </a:r>
            <a:r>
              <a:rPr lang="en-US" altLang="ko-KR" dirty="0" smtClean="0"/>
              <a:t>-lite/port/</a:t>
            </a:r>
            <a:r>
              <a:rPr lang="en-US" altLang="ko-KR" dirty="0" err="1" smtClean="0"/>
              <a:t>linux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Makefile</a:t>
            </a:r>
            <a:r>
              <a:rPr lang="ko-KR" altLang="en-US" dirty="0"/>
              <a:t>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LIBS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-</a:t>
            </a:r>
            <a:r>
              <a:rPr lang="en-US" altLang="ko-KR" dirty="0" err="1"/>
              <a:t>l</a:t>
            </a:r>
            <a:r>
              <a:rPr lang="en-US" altLang="ko-KR" dirty="0" err="1" smtClean="0"/>
              <a:t>wiringPi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28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44453"/>
          <a:stretch/>
        </p:blipFill>
        <p:spPr>
          <a:xfrm>
            <a:off x="5732388" y="2852936"/>
            <a:ext cx="4057847" cy="2256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614" y="6145559"/>
            <a:ext cx="854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>
                <a:hlinkClick r:id="rId4"/>
              </a:rPr>
              <a:t>http://wiringpi.com/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6873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GPIO </a:t>
            </a:r>
            <a:r>
              <a:rPr lang="en-US" altLang="ko-KR" sz="2800" dirty="0" smtClean="0"/>
              <a:t>(2/2</a:t>
            </a:r>
            <a:r>
              <a:rPr lang="en-US" altLang="ko-KR" sz="2800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WiringPi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코드 예시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색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제어 코드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#include &lt;</a:t>
            </a:r>
            <a:r>
              <a:rPr lang="en-US" altLang="ko-KR" dirty="0" err="1" smtClean="0"/>
              <a:t>wiringPi.h</a:t>
            </a:r>
            <a:r>
              <a:rPr lang="en-US" altLang="ko-KR" dirty="0" smtClean="0"/>
              <a:t>&gt;</a:t>
            </a:r>
          </a:p>
          <a:p>
            <a:r>
              <a:rPr lang="en-US" altLang="ko-KR" dirty="0" err="1" smtClean="0"/>
              <a:t>wiringPiSetup</a:t>
            </a:r>
            <a:r>
              <a:rPr lang="en-US" altLang="ko-KR" dirty="0" smtClean="0"/>
              <a:t>()</a:t>
            </a:r>
          </a:p>
          <a:p>
            <a:r>
              <a:rPr lang="en-US" altLang="ko-KR" dirty="0" err="1" smtClean="0"/>
              <a:t>pinMode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pinMode</a:t>
            </a:r>
            <a:r>
              <a:rPr lang="en-US" altLang="ko-KR" dirty="0" smtClean="0"/>
              <a:t>(LED_R, OUTPUT)</a:t>
            </a:r>
          </a:p>
          <a:p>
            <a:r>
              <a:rPr lang="en-US" altLang="ko-KR" dirty="0" err="1" smtClean="0"/>
              <a:t>digitalWrite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digitalWrite</a:t>
            </a:r>
            <a:r>
              <a:rPr lang="en-US" altLang="ko-KR" dirty="0" smtClean="0"/>
              <a:t>(LED_R, high)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29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52" y="1340768"/>
            <a:ext cx="5077371" cy="47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OCF </a:t>
            </a:r>
            <a:r>
              <a:rPr lang="ko-KR" altLang="en-US" dirty="0" smtClean="0"/>
              <a:t>개괄 </a:t>
            </a:r>
            <a:r>
              <a:rPr lang="en-US" altLang="ko-KR" dirty="0"/>
              <a:t>–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소개 </a:t>
            </a:r>
            <a:r>
              <a:rPr lang="en-US" altLang="ko-KR" sz="2800" dirty="0" smtClean="0"/>
              <a:t>(1/3)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사물 인터넷</a:t>
            </a:r>
            <a:r>
              <a:rPr lang="en-US" altLang="ko-KR" dirty="0" smtClean="0"/>
              <a:t>(Internet of Things,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문제</a:t>
            </a:r>
            <a:r>
              <a:rPr lang="en-US" altLang="ko-KR" baseline="30000" dirty="0" smtClean="0"/>
              <a:t>1)</a:t>
            </a:r>
            <a:r>
              <a:rPr lang="en-US" altLang="ko-KR" dirty="0" smtClean="0"/>
              <a:t>:</a:t>
            </a:r>
          </a:p>
          <a:p>
            <a:pPr lvl="1"/>
            <a:r>
              <a:rPr lang="ko-KR" altLang="en-US" dirty="0" smtClean="0"/>
              <a:t>통신사 혹은 디바이스 제조사의 일부 디바이스에 국한되어 상호 통신이 가능한 경우가 많음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주요 글로벌 기업</a:t>
            </a:r>
            <a:r>
              <a:rPr lang="en-US" altLang="ko-KR" dirty="0" smtClean="0"/>
              <a:t>(Apple, Amazon, Google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주도하는 프레임워크를 선택하거나 다수 프레임워크에 대해 중복 개발해야 하는 어려움이 있음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삼성전자</a:t>
            </a:r>
            <a:r>
              <a:rPr lang="en-US" altLang="ko-KR" dirty="0" smtClean="0"/>
              <a:t>, LG</a:t>
            </a:r>
            <a:r>
              <a:rPr lang="ko-KR" altLang="en-US" dirty="0" smtClean="0"/>
              <a:t>전자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마이크로소프트 등의 글로벌 기업들의 합의 하에 디바이스를 아우를 수 있는 통신체계를 정립하기로 하여 </a:t>
            </a:r>
            <a:r>
              <a:rPr lang="en-US" altLang="ko-KR" dirty="0" smtClean="0"/>
              <a:t>2016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Open Connectivity Foundation (OCF)</a:t>
            </a:r>
            <a:r>
              <a:rPr lang="ko-KR" altLang="en-US" dirty="0" smtClean="0"/>
              <a:t>가 결성됨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9614" y="5867980"/>
            <a:ext cx="854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/>
              <a:t>OCF: </a:t>
            </a:r>
            <a:r>
              <a:rPr lang="en-US" altLang="ko-KR" sz="1400" dirty="0">
                <a:hlinkClick r:id="rId2"/>
              </a:rPr>
              <a:t>https://www.openconnectivity.org</a:t>
            </a:r>
            <a:r>
              <a:rPr lang="en-US" altLang="ko-K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en-US" altLang="ko-KR" dirty="0" smtClean="0"/>
              <a:t>OneIoTa</a:t>
            </a:r>
            <a:r>
              <a:rPr lang="en-US" altLang="ko-KR" baseline="30000" dirty="0" smtClean="0"/>
              <a:t>1)</a:t>
            </a:r>
            <a:endParaRPr lang="ko-KR" altLang="en-US" baseline="30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OneIoTa:</a:t>
            </a:r>
          </a:p>
          <a:p>
            <a:pPr lvl="1"/>
            <a:r>
              <a:rPr lang="en-US" altLang="ko-KR" dirty="0" smtClean="0"/>
              <a:t>OCF</a:t>
            </a:r>
            <a:r>
              <a:rPr lang="ko-KR" altLang="en-US" dirty="0" smtClean="0"/>
              <a:t>가 만든 개방형 온라인 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OCF</a:t>
            </a:r>
            <a:r>
              <a:rPr lang="ko-KR" altLang="en-US" dirty="0" smtClean="0"/>
              <a:t>의 표준화된 데이터 모델 </a:t>
            </a:r>
            <a:r>
              <a:rPr lang="en-US" altLang="ko-KR" dirty="0" smtClean="0"/>
              <a:t>Repository</a:t>
            </a:r>
          </a:p>
          <a:p>
            <a:pPr lvl="1"/>
            <a:r>
              <a:rPr lang="ko-KR" altLang="en-US" dirty="0" smtClean="0"/>
              <a:t>데이터 모델의 </a:t>
            </a:r>
            <a:r>
              <a:rPr lang="ko-KR" altLang="en-US" dirty="0" err="1" smtClean="0"/>
              <a:t>크라우드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소싱을</a:t>
            </a:r>
            <a:r>
              <a:rPr lang="ko-KR" altLang="en-US" dirty="0" smtClean="0"/>
              <a:t> 통해 신속한 개발을 보조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30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614" y="5857527"/>
            <a:ext cx="854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>
                <a:hlinkClick r:id="rId2"/>
              </a:rPr>
              <a:t>https://oneiota.org/</a:t>
            </a:r>
            <a:endParaRPr lang="en-US" altLang="ko-KR" sz="1400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99" y="2881625"/>
            <a:ext cx="8249940" cy="29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en-US" altLang="ko-KR" dirty="0" smtClean="0"/>
              <a:t>IoTivity-Lite-Setup </a:t>
            </a:r>
            <a:r>
              <a:rPr lang="en-US" altLang="ko-KR" sz="2800" dirty="0" smtClean="0"/>
              <a:t>(1/3)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340768"/>
            <a:ext cx="6072161" cy="4836195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edit_input.sh</a:t>
            </a:r>
          </a:p>
          <a:p>
            <a:pPr lvl="1"/>
            <a:r>
              <a:rPr lang="en-US" altLang="ko-KR" dirty="0" smtClean="0"/>
              <a:t>Resource</a:t>
            </a:r>
            <a:r>
              <a:rPr lang="ko-KR" altLang="en-US" dirty="0" smtClean="0"/>
              <a:t>를 설정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example.json</a:t>
            </a:r>
            <a:r>
              <a:rPr lang="ko-KR" altLang="en-US" dirty="0" smtClean="0"/>
              <a:t>을 수정함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Default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OneIoTa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Binary switch resource</a:t>
            </a:r>
            <a:r>
              <a:rPr lang="ko-KR" altLang="en-US" dirty="0" smtClean="0"/>
              <a:t>로 설정되어 있음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개발하고자 하는 </a:t>
            </a:r>
            <a:r>
              <a:rPr lang="en-US" altLang="ko-KR" dirty="0" smtClean="0"/>
              <a:t>Resource</a:t>
            </a:r>
            <a:r>
              <a:rPr lang="ko-KR" altLang="en-US" dirty="0" smtClean="0"/>
              <a:t>로 수정</a:t>
            </a:r>
            <a:endParaRPr lang="en-US" altLang="ko-KR" dirty="0" smtClean="0"/>
          </a:p>
          <a:p>
            <a:r>
              <a:rPr lang="en-US" altLang="ko-KR" dirty="0" smtClean="0"/>
              <a:t>gen.sh</a:t>
            </a:r>
          </a:p>
          <a:p>
            <a:pPr lvl="1"/>
            <a:r>
              <a:rPr lang="ko-KR" altLang="en-US" dirty="0" smtClean="0"/>
              <a:t>설정된 </a:t>
            </a:r>
            <a:r>
              <a:rPr lang="en-US" altLang="ko-KR" dirty="0" smtClean="0"/>
              <a:t>Resource</a:t>
            </a:r>
            <a:r>
              <a:rPr lang="ko-KR" altLang="en-US" dirty="0" smtClean="0"/>
              <a:t>에 대한 기초 코드 생성</a:t>
            </a:r>
            <a:endParaRPr lang="en-US" altLang="ko-KR" dirty="0" smtClean="0"/>
          </a:p>
          <a:p>
            <a:r>
              <a:rPr lang="en-US" altLang="ko-KR" dirty="0" smtClean="0"/>
              <a:t>edit_code.sh</a:t>
            </a:r>
          </a:p>
          <a:p>
            <a:pPr lvl="1"/>
            <a:r>
              <a:rPr lang="ko-KR" altLang="en-US" dirty="0" smtClean="0"/>
              <a:t>생성된 코드 위에 </a:t>
            </a:r>
            <a:r>
              <a:rPr lang="en-US" altLang="ko-KR" dirty="0" smtClean="0"/>
              <a:t>GPIO </a:t>
            </a:r>
            <a:r>
              <a:rPr lang="ko-KR" altLang="en-US" dirty="0" smtClean="0"/>
              <a:t>코드 추가 등 개발 진행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iot</a:t>
            </a:r>
            <a:r>
              <a:rPr lang="en-US" altLang="ko-KR" dirty="0" smtClean="0"/>
              <a:t>-lite/</a:t>
            </a:r>
            <a:r>
              <a:rPr lang="en-US" altLang="ko-KR" dirty="0" err="1" smtClean="0"/>
              <a:t>iotivity</a:t>
            </a:r>
            <a:r>
              <a:rPr lang="en-US" altLang="ko-KR" dirty="0" smtClean="0"/>
              <a:t>-lite/apps/device_builder_server.cpp </a:t>
            </a:r>
            <a:r>
              <a:rPr lang="ko-KR" altLang="en-US" dirty="0" smtClean="0"/>
              <a:t>를 수정함</a:t>
            </a:r>
            <a:endParaRPr lang="en-US" altLang="ko-KR" dirty="0"/>
          </a:p>
          <a:p>
            <a:r>
              <a:rPr lang="en-US" altLang="ko-KR" dirty="0" smtClean="0"/>
              <a:t>build.sh</a:t>
            </a:r>
          </a:p>
          <a:p>
            <a:pPr lvl="1"/>
            <a:r>
              <a:rPr lang="en-US" altLang="ko-KR" dirty="0" smtClean="0"/>
              <a:t>make –f </a:t>
            </a:r>
            <a:r>
              <a:rPr lang="en-US" altLang="ko-KR" dirty="0" err="1" smtClean="0"/>
              <a:t>devbuildmake</a:t>
            </a:r>
            <a:r>
              <a:rPr lang="en-US" altLang="ko-KR" dirty="0" smtClean="0"/>
              <a:t> DYNAMIC=1 </a:t>
            </a:r>
            <a:r>
              <a:rPr lang="en-US" altLang="ko-KR" dirty="0" err="1" smtClean="0"/>
              <a:t>device_builder_server</a:t>
            </a:r>
            <a:endParaRPr lang="en-US" altLang="ko-KR" dirty="0" smtClean="0"/>
          </a:p>
          <a:p>
            <a:r>
              <a:rPr lang="en-US" altLang="ko-KR" dirty="0" smtClean="0"/>
              <a:t>run.sh</a:t>
            </a:r>
          </a:p>
          <a:p>
            <a:pPr lvl="1"/>
            <a:r>
              <a:rPr lang="en-US" altLang="ko-KR" dirty="0" err="1" smtClean="0"/>
              <a:t>iot</a:t>
            </a:r>
            <a:r>
              <a:rPr lang="en-US" altLang="ko-KR" dirty="0" smtClean="0"/>
              <a:t>-lite/</a:t>
            </a:r>
            <a:r>
              <a:rPr lang="en-US" altLang="ko-KR" dirty="0" err="1" smtClean="0"/>
              <a:t>iotivity</a:t>
            </a:r>
            <a:r>
              <a:rPr lang="en-US" altLang="ko-KR" dirty="0" smtClean="0"/>
              <a:t>-lite/port/</a:t>
            </a:r>
            <a:r>
              <a:rPr lang="en-US" altLang="ko-KR" dirty="0" err="1" smtClean="0"/>
              <a:t>linux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device_builder_server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31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7113240" y="1336776"/>
            <a:ext cx="2250267" cy="5018494"/>
            <a:chOff x="1419401" y="1328462"/>
            <a:chExt cx="2250267" cy="5018494"/>
          </a:xfrm>
        </p:grpSpPr>
        <p:sp>
          <p:nvSpPr>
            <p:cNvPr id="6" name="TextBox 5"/>
            <p:cNvSpPr txBox="1"/>
            <p:nvPr/>
          </p:nvSpPr>
          <p:spPr>
            <a:xfrm>
              <a:off x="1424608" y="2080101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edit_input.sh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4608" y="2880549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gen.sh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19401" y="3661744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edit_code.sh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19401" y="4462192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build.sh</a:t>
              </a:r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9401" y="5219908"/>
              <a:ext cx="15121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run.sh</a:t>
              </a:r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9401" y="1328462"/>
              <a:ext cx="1512168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Start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9401" y="5977624"/>
              <a:ext cx="1512168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Finish</a:t>
              </a:r>
              <a:endParaRPr lang="ko-KR" altLang="en-US" dirty="0"/>
            </a:p>
          </p:txBody>
        </p:sp>
        <p:cxnSp>
          <p:nvCxnSpPr>
            <p:cNvPr id="13" name="직선 화살표 연결선 12"/>
            <p:cNvCxnSpPr>
              <a:stCxn id="11" idx="2"/>
              <a:endCxn id="6" idx="0"/>
            </p:cNvCxnSpPr>
            <p:nvPr/>
          </p:nvCxnSpPr>
          <p:spPr>
            <a:xfrm>
              <a:off x="2175485" y="1697794"/>
              <a:ext cx="5207" cy="3823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stCxn id="6" idx="2"/>
              <a:endCxn id="7" idx="0"/>
            </p:cNvCxnSpPr>
            <p:nvPr/>
          </p:nvCxnSpPr>
          <p:spPr>
            <a:xfrm>
              <a:off x="2180692" y="2449433"/>
              <a:ext cx="0" cy="431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7" idx="2"/>
              <a:endCxn id="8" idx="0"/>
            </p:cNvCxnSpPr>
            <p:nvPr/>
          </p:nvCxnSpPr>
          <p:spPr>
            <a:xfrm flipH="1">
              <a:off x="2175485" y="3249881"/>
              <a:ext cx="5207" cy="4118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8" idx="2"/>
              <a:endCxn id="9" idx="0"/>
            </p:cNvCxnSpPr>
            <p:nvPr/>
          </p:nvCxnSpPr>
          <p:spPr>
            <a:xfrm>
              <a:off x="2175485" y="4031076"/>
              <a:ext cx="0" cy="431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9" idx="2"/>
              <a:endCxn id="10" idx="0"/>
            </p:cNvCxnSpPr>
            <p:nvPr/>
          </p:nvCxnSpPr>
          <p:spPr>
            <a:xfrm>
              <a:off x="2175485" y="4831524"/>
              <a:ext cx="0" cy="388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10" idx="2"/>
              <a:endCxn id="12" idx="0"/>
            </p:cNvCxnSpPr>
            <p:nvPr/>
          </p:nvCxnSpPr>
          <p:spPr>
            <a:xfrm>
              <a:off x="2175485" y="5589240"/>
              <a:ext cx="0" cy="388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57500" y="3289222"/>
              <a:ext cx="151216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Initial Code</a:t>
              </a:r>
              <a:endParaRPr lang="ko-KR" alt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57500" y="4086665"/>
              <a:ext cx="151216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Edited Code</a:t>
              </a:r>
              <a:endParaRPr lang="ko-KR" alt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33667" y="4839421"/>
              <a:ext cx="151216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OK</a:t>
              </a:r>
              <a:endParaRPr lang="ko-KR" altLang="en-US" sz="1400" b="1" dirty="0"/>
            </a:p>
          </p:txBody>
        </p:sp>
        <p:cxnSp>
          <p:nvCxnSpPr>
            <p:cNvPr id="22" name="꺾인 연결선 21"/>
            <p:cNvCxnSpPr>
              <a:stCxn id="10" idx="3"/>
              <a:endCxn id="8" idx="3"/>
            </p:cNvCxnSpPr>
            <p:nvPr/>
          </p:nvCxnSpPr>
          <p:spPr>
            <a:xfrm flipV="1">
              <a:off x="2931569" y="3846410"/>
              <a:ext cx="12700" cy="1558164"/>
            </a:xfrm>
            <a:prstGeom prst="bentConnector3">
              <a:avLst>
                <a:gd name="adj1" fmla="val 766956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81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IoTivity-Lite-Setup </a:t>
            </a:r>
            <a:r>
              <a:rPr lang="en-US" altLang="ko-KR" sz="2800" dirty="0" smtClean="0"/>
              <a:t>(2/3)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9" y="1340768"/>
            <a:ext cx="3263850" cy="4836195"/>
          </a:xfrm>
        </p:spPr>
        <p:txBody>
          <a:bodyPr/>
          <a:lstStyle/>
          <a:p>
            <a:r>
              <a:rPr lang="en-US" altLang="ko-KR" dirty="0" err="1"/>
              <a:t>iot</a:t>
            </a:r>
            <a:r>
              <a:rPr lang="en-US" altLang="ko-KR" dirty="0"/>
              <a:t>-lite/</a:t>
            </a:r>
            <a:r>
              <a:rPr lang="en-US" altLang="ko-KR" dirty="0" err="1"/>
              <a:t>iotivity</a:t>
            </a:r>
            <a:r>
              <a:rPr lang="en-US" altLang="ko-KR" dirty="0"/>
              <a:t>-lite/apps/device_builder_server.cpp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gen.sh</a:t>
            </a:r>
            <a:r>
              <a:rPr lang="ko-KR" altLang="en-US" dirty="0" smtClean="0"/>
              <a:t>를 통해 자동 생성되며 </a:t>
            </a:r>
            <a:r>
              <a:rPr lang="en-US" altLang="ko-KR" dirty="0" smtClean="0"/>
              <a:t>edit_code.sh</a:t>
            </a:r>
            <a:r>
              <a:rPr lang="ko-KR" altLang="en-US" dirty="0" smtClean="0"/>
              <a:t>를 통해 수정함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edit_input.sh</a:t>
            </a:r>
            <a:r>
              <a:rPr lang="ko-KR" altLang="en-US" dirty="0" smtClean="0"/>
              <a:t>를 통해 설정한 </a:t>
            </a:r>
            <a:r>
              <a:rPr lang="en-US" altLang="ko-KR" dirty="0" smtClean="0"/>
              <a:t>Resource</a:t>
            </a:r>
            <a:r>
              <a:rPr lang="ko-KR" altLang="en-US" dirty="0" smtClean="0"/>
              <a:t>에 필요한 함수들의 원형이 자동 생성됨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참고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BinaryswitchResource</a:t>
            </a:r>
            <a:r>
              <a:rPr lang="ko-KR" altLang="en-US" dirty="0" smtClean="0"/>
              <a:t>에 대해 </a:t>
            </a:r>
            <a:r>
              <a:rPr lang="en-US" altLang="ko-KR" dirty="0" smtClean="0"/>
              <a:t>Get, Post </a:t>
            </a:r>
            <a:r>
              <a:rPr lang="ko-KR" altLang="en-US" dirty="0" smtClean="0"/>
              <a:t>함수가 생성된 모습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32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04" y="1628800"/>
            <a:ext cx="5616624" cy="38966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04" y="1528643"/>
            <a:ext cx="5693323" cy="43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Server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구현 </a:t>
            </a:r>
            <a:r>
              <a:rPr lang="en-US" altLang="ko-KR" dirty="0">
                <a:solidFill>
                  <a:prstClr val="black"/>
                </a:solidFill>
              </a:rPr>
              <a:t>– IoTivity-Lite-Setup </a:t>
            </a:r>
            <a:r>
              <a:rPr lang="en-US" altLang="ko-KR" sz="2800" dirty="0" smtClean="0">
                <a:solidFill>
                  <a:prstClr val="black"/>
                </a:solidFill>
              </a:rPr>
              <a:t>(3/3</a:t>
            </a:r>
            <a:r>
              <a:rPr lang="en-US" altLang="ko-KR" sz="2800" dirty="0">
                <a:solidFill>
                  <a:prstClr val="black"/>
                </a:solidFill>
              </a:rPr>
              <a:t>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9" y="1340768"/>
            <a:ext cx="8543924" cy="4836195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gen.sh </a:t>
            </a:r>
            <a:r>
              <a:rPr lang="ko-KR" altLang="en-US" dirty="0" err="1" smtClean="0"/>
              <a:t>실행시</a:t>
            </a:r>
            <a:r>
              <a:rPr lang="ko-KR" altLang="en-US" dirty="0" smtClean="0"/>
              <a:t> 오류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DeviceBuilder/DeviceBuilder_IotivityLiteServer.sh </a:t>
            </a:r>
            <a:r>
              <a:rPr lang="ko-KR" altLang="en-US" dirty="0" smtClean="0"/>
              <a:t>코드 문제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PIP3 -U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PIP3 --user -U</a:t>
            </a:r>
            <a:r>
              <a:rPr lang="ko-KR" altLang="en-US" dirty="0" smtClean="0"/>
              <a:t>로 수정하여야 정상 실행됨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gen.sh</a:t>
            </a:r>
            <a:r>
              <a:rPr lang="ko-KR" altLang="en-US" dirty="0" smtClean="0"/>
              <a:t>를 통해 생성된 </a:t>
            </a:r>
            <a:r>
              <a:rPr lang="en-US" altLang="ko-KR" dirty="0" smtClean="0"/>
              <a:t>initial code </a:t>
            </a:r>
            <a:r>
              <a:rPr lang="ko-KR" altLang="en-US" dirty="0" smtClean="0"/>
              <a:t>문제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post </a:t>
            </a:r>
            <a:r>
              <a:rPr lang="ko-KR" altLang="en-US" dirty="0" smtClean="0"/>
              <a:t>관련 함수에서 </a:t>
            </a:r>
            <a:r>
              <a:rPr lang="en-US" altLang="ko-KR" dirty="0" smtClean="0"/>
              <a:t>int64_t</a:t>
            </a:r>
            <a:r>
              <a:rPr lang="ko-KR" altLang="en-US" dirty="0" smtClean="0"/>
              <a:t>로 선언되어야 할 변수들이 </a:t>
            </a:r>
            <a:r>
              <a:rPr lang="en-US" altLang="ko-KR" dirty="0" err="1" smtClean="0"/>
              <a:t>int</a:t>
            </a:r>
            <a:r>
              <a:rPr lang="ko-KR" altLang="en-US" dirty="0" smtClean="0"/>
              <a:t>로 선언되어 있음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호환이 되지 않기 때문에 </a:t>
            </a:r>
            <a:r>
              <a:rPr lang="en-US" altLang="ko-KR" dirty="0" smtClean="0"/>
              <a:t>initial code </a:t>
            </a:r>
            <a:r>
              <a:rPr lang="ko-KR" altLang="en-US" dirty="0" smtClean="0"/>
              <a:t>그대로 </a:t>
            </a:r>
            <a:r>
              <a:rPr lang="en-US" altLang="ko-KR" dirty="0" smtClean="0"/>
              <a:t>build</a:t>
            </a:r>
            <a:r>
              <a:rPr lang="ko-KR" altLang="en-US" dirty="0" smtClean="0"/>
              <a:t>하면 오류 발생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자동 생성 코드 중 타입이 올바르지 않은 변수들을 수동으로 고쳐야 정상 작동함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Credential </a:t>
            </a:r>
            <a:r>
              <a:rPr lang="ko-KR" altLang="en-US" dirty="0" smtClean="0"/>
              <a:t>파일 생성 문제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build.sh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credential</a:t>
            </a:r>
            <a:r>
              <a:rPr lang="ko-KR" altLang="en-US" dirty="0" smtClean="0"/>
              <a:t>용 디렉토리로 </a:t>
            </a:r>
            <a:r>
              <a:rPr lang="en-US" altLang="ko-KR" dirty="0" err="1" smtClean="0"/>
              <a:t>device_builder_server_creds</a:t>
            </a:r>
            <a:r>
              <a:rPr lang="ko-KR" altLang="en-US" dirty="0" smtClean="0"/>
              <a:t>를 생성하나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프로그램은 </a:t>
            </a:r>
            <a:r>
              <a:rPr lang="en-US" altLang="ko-KR" dirty="0" err="1" smtClean="0"/>
              <a:t>devicebuilderserver_creds</a:t>
            </a:r>
            <a:r>
              <a:rPr lang="ko-KR" altLang="en-US" dirty="0" smtClean="0"/>
              <a:t>를 사용하도록 작성되어 있음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같은 이유로 </a:t>
            </a:r>
            <a:r>
              <a:rPr lang="en-US" altLang="ko-KR" dirty="0" smtClean="0"/>
              <a:t>./reset.sh</a:t>
            </a:r>
            <a:r>
              <a:rPr lang="ko-KR" altLang="en-US" dirty="0" smtClean="0"/>
              <a:t>도 작동하지 않음</a:t>
            </a:r>
            <a:endParaRPr lang="en-US" altLang="ko-KR" dirty="0" smtClean="0"/>
          </a:p>
          <a:p>
            <a:pPr lvl="2"/>
            <a:r>
              <a:rPr lang="en-US" altLang="ko-KR" dirty="0"/>
              <a:t> </a:t>
            </a:r>
            <a:r>
              <a:rPr lang="ko-KR" altLang="en-US" dirty="0" smtClean="0"/>
              <a:t>동일 </a:t>
            </a:r>
            <a:r>
              <a:rPr lang="ko-KR" altLang="en-US" dirty="0" err="1" smtClean="0"/>
              <a:t>디렉토리명</a:t>
            </a:r>
            <a:r>
              <a:rPr lang="ko-KR" altLang="en-US" dirty="0" smtClean="0"/>
              <a:t> 사용으로 해결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33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2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34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Server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구현 </a:t>
            </a:r>
            <a:r>
              <a:rPr lang="en-US" altLang="ko-KR" dirty="0">
                <a:solidFill>
                  <a:prstClr val="black"/>
                </a:solidFill>
              </a:rPr>
              <a:t>– </a:t>
            </a:r>
            <a:r>
              <a:rPr lang="en-US" altLang="ko-KR" dirty="0" smtClean="0">
                <a:solidFill>
                  <a:prstClr val="black"/>
                </a:solidFill>
              </a:rPr>
              <a:t>GPIO </a:t>
            </a:r>
            <a:r>
              <a:rPr lang="ko-KR" altLang="en-US" dirty="0" smtClean="0">
                <a:solidFill>
                  <a:prstClr val="black"/>
                </a:solidFill>
              </a:rPr>
              <a:t>구성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(1/2)</a:t>
            </a:r>
            <a:endParaRPr lang="ko-KR" altLang="en-US" dirty="0"/>
          </a:p>
        </p:txBody>
      </p:sp>
      <p:pic>
        <p:nvPicPr>
          <p:cNvPr id="1028" name="Picture 4" descr="https://lh3.googleusercontent.com/UmoupqSlmt8n-dDzLK-bW2pbgbIPyxQRDIjNBVpL6Dep3xvw8P6ohAJn69ZBrNC4qvkZ7VvyARIjXW8zMVVQogH8HhIaECmUyXO2zZZjN9m98m5LdlyWwhfuoDtfX_h0B9baC8OkBYhHD_IaZX5aIHn2Jv0X6HUzceQo75FsT5ECJaZ945dJVC-f2Hg1FpokhRe07OGQyrG3hxaLlMd7u-NX4o7WR97xDIO4ayP5HBB0yXdJcSE89Dv6lY0t4RmHRmw2D-j9_r1Q5pchfH-YHIxY7kdxEByTW-SDIxr3C415agld5U6hysKLk4eaXGB_pIWdwPElwhUOpz3eiRfzd29P0Z30RRxLck7tuohlELgjquFZbJnBmbbGfV5sdNJ4v6IZ_Xb2FlUiHIVK3xLCQpmHmD3ydOS2wm1-GFmtQejHGD7mxTX04GOnMvl0-Rxb5Zm1JNQtP0iravbz4Zo-2L2kfVltIXoQ3Twu7tudIh42PRWTDuLXmFUtecJ8yTokIvza3tpX_RfYU37cpECCRSFBhulkDto5jgswIMKh4PLx0HFx0t8pzMhw-53qo_mQ9ALim6euMfFfbO2FDS5eWmb5HPcd6NNuTjM3b4sl_4hqKuH8xdobSuIjpR1bhulYvAgCRvfbJ3KZyObAOdQZpSeKk5Aqnia6d1_EhDtnWAKUZ16VeVkohaY=w681-h90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80" y="1848486"/>
            <a:ext cx="2864514" cy="38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bMgLHPsTF7f2jKZ-JykkFtKKo8tPgM2nBiVEdeRYX2K34-Dz91mO6-7o53vJHQ4LkgL4gWh14Dou-0qsuc14Kb5-dyiQZoW8m7nQT0OBfFJP4CpDkW1ujkzbIi3GQMqWBQjzVO6UDSRooS0YNUzdmq4R0DP-_JQcSOglTNrtL-kLPaF0oYXMzvSx_7VIQL1IyeCb7cS2SKAhCd7kJP82f4wKDa3JPk3Ee7XPIpcgLcpprkieVTc8M201QfIijTonWofiZk8UM7ZNCiGId_JGMphcQItO0qz_d55ES22gPahkEJuPj16tRq2a5SzWDiWX_ee3jDAT-vMxgAFL2m3vSgI_VeU8u8dNy4Xlf0VN_lBFocEgaIyQzyb5rMgJ-pC4TFU4ff9n4UIbF61pJmk2qzTK5cht_9mDYtr4rBe4TJKYgW-0Y-WNgJeP2i0uGKSms6jgjSqaSXmU7r3yOrq9ZUbPHt71rJk02070wbZywdnLgwry-o1S92UpHnyjypfgJjK7yI1kPiHIZdvR7cMcCN-jr2y0O2jp2WvbFBmhVo0yU41CUrfjyRVNSTmymOLsBI7nheWfVNIlAt88WhhpHGMC2QogrDIMig1TZt6Wy5K8i6F1psC0BBjre4FUusG_lMqk2Wuf-ExujQOxjNOv_3x8LOaq9aBoXm92DA6TJFD4XJAofGjsAFQ=w1061-h907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1" y="2138684"/>
            <a:ext cx="378696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raspberrypi.org/homepage-9df4b/static/9c6a7cd9c5f442d4279bd6862bef1657/bc3a8/72a529ca180136e5ab43dcf1547253238e273b8b_pi-zero-w-tilt-1-1620x1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r="25001"/>
          <a:stretch/>
        </p:blipFill>
        <p:spPr bwMode="auto">
          <a:xfrm>
            <a:off x="7761312" y="260648"/>
            <a:ext cx="2088232" cy="50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9" y="1340768"/>
            <a:ext cx="6360194" cy="4836195"/>
          </a:xfrm>
        </p:spPr>
        <p:txBody>
          <a:bodyPr/>
          <a:lstStyle/>
          <a:p>
            <a:r>
              <a:rPr lang="en-US" altLang="ko-KR" dirty="0" smtClean="0"/>
              <a:t>Raspberry Pi Zero W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Router</a:t>
            </a:r>
            <a:r>
              <a:rPr lang="ko-KR" altLang="en-US" dirty="0" smtClean="0"/>
              <a:t>로 사용할 수 있는 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모듈을 가지고 있음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GPIO</a:t>
            </a:r>
            <a:r>
              <a:rPr lang="ko-KR" altLang="en-US" dirty="0"/>
              <a:t> </a:t>
            </a:r>
            <a:r>
              <a:rPr lang="ko-KR" altLang="en-US" dirty="0" smtClean="0"/>
              <a:t>사용 가능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GPIO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WiringPi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기준 </a:t>
            </a:r>
            <a:r>
              <a:rPr lang="en-US" altLang="ko-KR" dirty="0" smtClean="0"/>
              <a:t>7, 12, 13, 14</a:t>
            </a:r>
            <a:r>
              <a:rPr lang="ko-KR" altLang="en-US" dirty="0" smtClean="0"/>
              <a:t>번 </a:t>
            </a:r>
            <a:r>
              <a:rPr lang="en-US" altLang="ko-KR" dirty="0" smtClean="0"/>
              <a:t>PIN</a:t>
            </a:r>
            <a:r>
              <a:rPr lang="ko-KR" altLang="en-US" dirty="0" smtClean="0"/>
              <a:t>을 이용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PIN_LIGHT_SENSOR 7</a:t>
            </a:r>
          </a:p>
          <a:p>
            <a:pPr lvl="1"/>
            <a:r>
              <a:rPr lang="en-US" altLang="ko-KR" dirty="0" smtClean="0"/>
              <a:t>PIN_LED_R 12</a:t>
            </a:r>
          </a:p>
          <a:p>
            <a:pPr lvl="1"/>
            <a:r>
              <a:rPr lang="en-US" altLang="ko-KR" dirty="0" smtClean="0"/>
              <a:t>PIN_LED_G 13</a:t>
            </a:r>
          </a:p>
          <a:p>
            <a:pPr lvl="1"/>
            <a:r>
              <a:rPr lang="en-US" altLang="ko-KR" dirty="0" smtClean="0"/>
              <a:t>PIN_LED_B 14</a:t>
            </a:r>
          </a:p>
          <a:p>
            <a:pPr lvl="1"/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35</a:t>
            </a:fld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Server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구현 </a:t>
            </a:r>
            <a:r>
              <a:rPr lang="en-US" altLang="ko-KR" dirty="0">
                <a:solidFill>
                  <a:prstClr val="black"/>
                </a:solidFill>
              </a:rPr>
              <a:t>– </a:t>
            </a:r>
            <a:r>
              <a:rPr lang="en-US" altLang="ko-KR" dirty="0" smtClean="0">
                <a:solidFill>
                  <a:prstClr val="black"/>
                </a:solidFill>
              </a:rPr>
              <a:t>GPIO </a:t>
            </a:r>
            <a:r>
              <a:rPr lang="ko-KR" altLang="en-US" dirty="0" smtClean="0">
                <a:solidFill>
                  <a:prstClr val="black"/>
                </a:solidFill>
              </a:rPr>
              <a:t>구성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(2/2)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9" r="19604"/>
          <a:stretch/>
        </p:blipFill>
        <p:spPr>
          <a:xfrm>
            <a:off x="7257256" y="3047374"/>
            <a:ext cx="1080120" cy="32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Server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구현 </a:t>
            </a:r>
            <a:r>
              <a:rPr lang="en-US" altLang="ko-KR" dirty="0">
                <a:solidFill>
                  <a:prstClr val="black"/>
                </a:solidFill>
              </a:rPr>
              <a:t>– </a:t>
            </a:r>
            <a:r>
              <a:rPr lang="en-US" altLang="ko-KR" dirty="0" err="1" smtClean="0">
                <a:solidFill>
                  <a:prstClr val="black"/>
                </a:solidFill>
              </a:rPr>
              <a:t>WiFi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237012"/>
            <a:ext cx="8543925" cy="4939952"/>
          </a:xfrm>
        </p:spPr>
        <p:txBody>
          <a:bodyPr/>
          <a:lstStyle/>
          <a:p>
            <a:r>
              <a:rPr lang="en-US" altLang="ko-KR" dirty="0" smtClean="0"/>
              <a:t>Client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Server</a:t>
            </a:r>
            <a:r>
              <a:rPr lang="ko-KR" altLang="en-US" dirty="0" smtClean="0"/>
              <a:t>에 바로 접속할 수 있도록 하기 위해 </a:t>
            </a:r>
            <a:r>
              <a:rPr lang="en-US" altLang="ko-KR" dirty="0" smtClean="0"/>
              <a:t>Server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구성을 조절함</a:t>
            </a:r>
            <a:r>
              <a:rPr lang="en-US" altLang="ko-KR" baseline="30000" dirty="0" smtClean="0"/>
              <a:t>1)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Server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192.168.4.1</a:t>
            </a:r>
            <a:r>
              <a:rPr lang="ko-KR" altLang="en-US" dirty="0" smtClean="0"/>
              <a:t>로 두어</a:t>
            </a:r>
            <a:r>
              <a:rPr lang="en-US" altLang="ko-KR" dirty="0" smtClean="0"/>
              <a:t>, 192.168.4.2/10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Client</a:t>
            </a:r>
            <a:r>
              <a:rPr lang="ko-KR" altLang="en-US" dirty="0" smtClean="0"/>
              <a:t>가 접속 할 수 있도록 수정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36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72" y="1700808"/>
            <a:ext cx="5124450" cy="90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614" y="6145559"/>
            <a:ext cx="854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>
                <a:hlinkClick r:id="rId3"/>
              </a:rPr>
              <a:t>https://raspberrypi.stackexchange.com/questions/89803/access-point-as-wifi-router-repeater-optional-with-bridge</a:t>
            </a:r>
            <a:endParaRPr lang="en-US" altLang="ko-KR" sz="1400" dirty="0" smtClean="0"/>
          </a:p>
        </p:txBody>
      </p:sp>
      <p:pic>
        <p:nvPicPr>
          <p:cNvPr id="3074" name="Picture 2" descr="https://lh3.googleusercontent.com/KFyJ6qno8cq4_epot2u8HclOdOcxQJdu3LKGCUdBZZ_mbPLnVQ_JVZ6fPt_JMzZEAxR--yO0nAA58xQkCW7qLkE7IubLMPT6cwsLiwvwFv0FYHpt4GtR-ioeQLQXjZ-c8pl4TpCa7XH4v8CLHPU96Txtzr0XDCVPrN0q-YmiznWpBkf4b5qcu5-7ROvDtdL5RvN7rtNj2D17KOlAntY2IJPk4Gb-U4b-YFY4VC2OGCdrmlYek0aPQqLuBJJ3reKp39EVfQpn11jGoRomAcFFjw9ICfmS4-c0OJ2vYm6S3fOgCfbGQruDO-lw9Q1Bw3pdkTKdb7Pvztp4H6rQtmQtHG9-6ou5ZwZRwuo5n33gmsEvx_i49ngZRKmaDCVg87oHwVfqS75Bo-CliXJmdOYzcoqH3y7Zw0l4oOGGKnPq2y-eBpwGvL-motK2QUp4Hy1uKP4x63cnISLaNCjYtuw-9OocMlJ4MJbCaN-cSf_DaM3PqBE8T7JdqDrlHcZ8tml3GaYxXVCXcLsMQrgk6MK6toX1NFD6Kf_AiP08bi78WAC9rJasXNL8tuDaPrarMgaNOEfph3j3gyHvSjXvT3Xs2hq0_I8tcJO42zqHvQoS8UtOO8h4fEoAjAJ0o6U95jxMyCc7xbYpI5Ul8cBvNiCXwBFKIl0a2SbDjyl6oqc6zceNiayLvhLBPgs=w719-h456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83" y="3356992"/>
            <a:ext cx="3849439" cy="24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Server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구현 </a:t>
            </a:r>
            <a:r>
              <a:rPr lang="en-US" altLang="ko-KR" dirty="0">
                <a:solidFill>
                  <a:prstClr val="black"/>
                </a:solidFill>
              </a:rPr>
              <a:t>– </a:t>
            </a:r>
            <a:r>
              <a:rPr lang="en-US" altLang="ko-KR" dirty="0" err="1" smtClean="0">
                <a:solidFill>
                  <a:prstClr val="black"/>
                </a:solidFill>
              </a:rPr>
              <a:t>device_builder_server.c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(1/3)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37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614" y="6145559"/>
            <a:ext cx="854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>
                <a:hlinkClick r:id="rId2"/>
              </a:rPr>
              <a:t>https://raspberrypi.stackexchange.com/questions/89803/access-point-as-wifi-router-repeater-optional-with-bridge</a:t>
            </a:r>
            <a:endParaRPr lang="en-US" altLang="ko-KR" sz="1400" dirty="0" smtClean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wiringPi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사용을 위해 코드를 추가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LED </a:t>
            </a:r>
            <a:r>
              <a:rPr lang="ko-KR" altLang="en-US" dirty="0" smtClean="0"/>
              <a:t>밝기 조절을 위해 </a:t>
            </a:r>
            <a:r>
              <a:rPr lang="en-US" altLang="ko-KR" dirty="0" err="1" smtClean="0"/>
              <a:t>softPwm</a:t>
            </a:r>
            <a:r>
              <a:rPr lang="en-US" altLang="ko-KR" dirty="0"/>
              <a:t>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GPIO </a:t>
            </a:r>
            <a:r>
              <a:rPr lang="ko-KR" altLang="en-US" dirty="0" smtClean="0"/>
              <a:t>사용을 위해 핀 관련 코드 추가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LED RGB </a:t>
            </a:r>
            <a:r>
              <a:rPr lang="ko-KR" altLang="en-US" dirty="0" smtClean="0"/>
              <a:t>설정 관련 코드 추가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896" y="1380398"/>
            <a:ext cx="2695576" cy="53643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896" y="2348880"/>
            <a:ext cx="2286000" cy="6858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616" y="3556097"/>
            <a:ext cx="6768752" cy="26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Server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구현 </a:t>
            </a:r>
            <a:r>
              <a:rPr lang="en-US" altLang="ko-KR" dirty="0">
                <a:solidFill>
                  <a:prstClr val="black"/>
                </a:solidFill>
              </a:rPr>
              <a:t>– </a:t>
            </a:r>
            <a:r>
              <a:rPr lang="en-US" altLang="ko-KR" dirty="0" err="1" smtClean="0">
                <a:solidFill>
                  <a:prstClr val="black"/>
                </a:solidFill>
              </a:rPr>
              <a:t>device_builder_server.c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(2/3)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38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614" y="6145559"/>
            <a:ext cx="854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>
                <a:hlinkClick r:id="rId2"/>
              </a:rPr>
              <a:t>https://raspberrypi.stackexchange.com/questions/89803/access-point-as-wifi-router-repeater-optional-with-bridge</a:t>
            </a:r>
            <a:endParaRPr lang="en-US" altLang="ko-KR" sz="1400" dirty="0" smtClean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681039" y="1340768"/>
            <a:ext cx="3911921" cy="4836195"/>
          </a:xfrm>
        </p:spPr>
        <p:txBody>
          <a:bodyPr/>
          <a:lstStyle/>
          <a:p>
            <a:r>
              <a:rPr lang="ko-KR" altLang="en-US" dirty="0" err="1" smtClean="0"/>
              <a:t>조도센서</a:t>
            </a:r>
            <a:r>
              <a:rPr lang="ko-KR" altLang="en-US" dirty="0" smtClean="0"/>
              <a:t> 값 </a:t>
            </a:r>
            <a:r>
              <a:rPr lang="ko-KR" altLang="en-US" dirty="0" err="1" smtClean="0"/>
              <a:t>변화시</a:t>
            </a:r>
            <a:r>
              <a:rPr lang="ko-KR" altLang="en-US" dirty="0" smtClean="0"/>
              <a:t> 응답하는 </a:t>
            </a:r>
            <a:r>
              <a:rPr lang="en-US" altLang="ko-KR" dirty="0" smtClean="0"/>
              <a:t>Callback Method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app_init</a:t>
            </a:r>
            <a:r>
              <a:rPr lang="en-US" altLang="ko-KR" dirty="0" smtClean="0"/>
              <a:t>(void)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wiringPi</a:t>
            </a:r>
            <a:r>
              <a:rPr lang="en-US" altLang="ko-KR" dirty="0" smtClean="0"/>
              <a:t> </a:t>
            </a:r>
            <a:r>
              <a:rPr lang="ko-KR" altLang="en-US" dirty="0" smtClean="0"/>
              <a:t>관련 초기화 코드 추가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68" y="2036093"/>
            <a:ext cx="3297560" cy="13310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6" y="1258688"/>
            <a:ext cx="5041275" cy="48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Server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구현 </a:t>
            </a:r>
            <a:r>
              <a:rPr lang="en-US" altLang="ko-KR" dirty="0">
                <a:solidFill>
                  <a:prstClr val="black"/>
                </a:solidFill>
              </a:rPr>
              <a:t>– </a:t>
            </a:r>
            <a:r>
              <a:rPr lang="en-US" altLang="ko-KR" dirty="0" err="1">
                <a:solidFill>
                  <a:prstClr val="black"/>
                </a:solidFill>
              </a:rPr>
              <a:t>device_builder_server.c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(3/3)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get_binaryswitch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oc_request_t</a:t>
            </a:r>
            <a:r>
              <a:rPr lang="en-US" altLang="ko-KR" dirty="0" smtClean="0"/>
              <a:t> </a:t>
            </a:r>
            <a:r>
              <a:rPr lang="en-US" altLang="ko-KR" dirty="0"/>
              <a:t>*request, </a:t>
            </a:r>
            <a:r>
              <a:rPr lang="en-US" altLang="ko-KR" dirty="0" err="1"/>
              <a:t>oc_interface_mask_t</a:t>
            </a:r>
            <a:r>
              <a:rPr lang="en-US" altLang="ko-KR" dirty="0"/>
              <a:t> interfaces, void *</a:t>
            </a:r>
            <a:r>
              <a:rPr lang="en-US" altLang="ko-KR" dirty="0" err="1"/>
              <a:t>user_data</a:t>
            </a:r>
            <a:r>
              <a:rPr lang="en-US" altLang="ko-KR" dirty="0"/>
              <a:t>)</a:t>
            </a:r>
          </a:p>
          <a:p>
            <a:r>
              <a:rPr lang="en-US" altLang="ko-KR" dirty="0" err="1"/>
              <a:t>get_brightness</a:t>
            </a:r>
            <a:r>
              <a:rPr lang="en-US" altLang="ko-KR" dirty="0"/>
              <a:t>(</a:t>
            </a:r>
            <a:r>
              <a:rPr lang="en-US" altLang="ko-KR" dirty="0" err="1"/>
              <a:t>oc_request_t</a:t>
            </a:r>
            <a:r>
              <a:rPr lang="en-US" altLang="ko-KR" dirty="0"/>
              <a:t> *request, </a:t>
            </a:r>
            <a:r>
              <a:rPr lang="en-US" altLang="ko-KR" dirty="0" err="1"/>
              <a:t>oc_interface_mask_t</a:t>
            </a:r>
            <a:r>
              <a:rPr lang="en-US" altLang="ko-KR" dirty="0"/>
              <a:t> interfaces, void *</a:t>
            </a:r>
            <a:r>
              <a:rPr lang="en-US" altLang="ko-KR" dirty="0" err="1"/>
              <a:t>user_data</a:t>
            </a:r>
            <a:r>
              <a:rPr lang="en-US" altLang="ko-KR" dirty="0"/>
              <a:t>)</a:t>
            </a:r>
          </a:p>
          <a:p>
            <a:r>
              <a:rPr lang="fr-FR" altLang="ko-KR" dirty="0"/>
              <a:t>get_colour(oc_request_t *request, oc_interface_mask_t interfaces, void *user_data)</a:t>
            </a:r>
          </a:p>
          <a:p>
            <a:endParaRPr lang="en-US" altLang="ko-KR" dirty="0" smtClean="0"/>
          </a:p>
          <a:p>
            <a:r>
              <a:rPr lang="en-US" altLang="ko-KR" dirty="0" err="1"/>
              <a:t>post_binaryswitch</a:t>
            </a:r>
            <a:r>
              <a:rPr lang="en-US" altLang="ko-KR" dirty="0"/>
              <a:t>(</a:t>
            </a:r>
            <a:r>
              <a:rPr lang="en-US" altLang="ko-KR" dirty="0" err="1"/>
              <a:t>oc_request_t</a:t>
            </a:r>
            <a:r>
              <a:rPr lang="en-US" altLang="ko-KR" dirty="0"/>
              <a:t> *request, </a:t>
            </a:r>
            <a:r>
              <a:rPr lang="en-US" altLang="ko-KR" dirty="0" err="1"/>
              <a:t>oc_interface_mask_t</a:t>
            </a:r>
            <a:r>
              <a:rPr lang="en-US" altLang="ko-KR" dirty="0"/>
              <a:t> interfaces, void *</a:t>
            </a:r>
            <a:r>
              <a:rPr lang="en-US" altLang="ko-KR" dirty="0" err="1"/>
              <a:t>user_data</a:t>
            </a:r>
            <a:r>
              <a:rPr lang="en-US" altLang="ko-KR" dirty="0"/>
              <a:t>)</a:t>
            </a:r>
          </a:p>
          <a:p>
            <a:r>
              <a:rPr lang="en-US" altLang="ko-KR" dirty="0" err="1"/>
              <a:t>post_brightness</a:t>
            </a:r>
            <a:r>
              <a:rPr lang="en-US" altLang="ko-KR" dirty="0"/>
              <a:t>(</a:t>
            </a:r>
            <a:r>
              <a:rPr lang="en-US" altLang="ko-KR" dirty="0" err="1"/>
              <a:t>oc_request_t</a:t>
            </a:r>
            <a:r>
              <a:rPr lang="en-US" altLang="ko-KR" dirty="0"/>
              <a:t> *request, </a:t>
            </a:r>
            <a:r>
              <a:rPr lang="en-US" altLang="ko-KR" dirty="0" err="1"/>
              <a:t>oc_interface_mask_t</a:t>
            </a:r>
            <a:r>
              <a:rPr lang="en-US" altLang="ko-KR" dirty="0"/>
              <a:t> interfaces, void *</a:t>
            </a:r>
            <a:r>
              <a:rPr lang="en-US" altLang="ko-KR" dirty="0" err="1"/>
              <a:t>user_data</a:t>
            </a:r>
            <a:r>
              <a:rPr lang="en-US" altLang="ko-KR" dirty="0"/>
              <a:t>)</a:t>
            </a:r>
          </a:p>
          <a:p>
            <a:r>
              <a:rPr lang="fr-FR" altLang="ko-KR" dirty="0"/>
              <a:t>post_colour(oc_request_t *request, oc_interface_mask_t interfaces, void *user_data)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39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2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개괄 </a:t>
            </a:r>
            <a:r>
              <a:rPr lang="en-US" altLang="ko-KR" dirty="0"/>
              <a:t>–</a:t>
            </a:r>
            <a:r>
              <a:rPr lang="en-US" altLang="ko-KR" dirty="0" smtClean="0"/>
              <a:t> </a:t>
            </a:r>
            <a:r>
              <a:rPr lang="ko-KR" altLang="en-US" dirty="0"/>
              <a:t>소개 </a:t>
            </a:r>
            <a:r>
              <a:rPr lang="en-US" altLang="ko-KR" sz="2800" dirty="0" smtClean="0"/>
              <a:t>(2/3)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/>
              <a:pPr/>
              <a:t>4</a:t>
            </a:fld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026" name="Picture 2" descr="https://www.postscapes.com/wp-content/uploads/2018/03/CPF-Overview-Comp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357535"/>
            <a:ext cx="8543925" cy="48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OCF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개괄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OCF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상세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OCF </a:t>
            </a:r>
            <a:r>
              <a:rPr lang="ko-KR" altLang="en-US" dirty="0" smtClean="0"/>
              <a:t>참고 구현 산출물 보고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Server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 구현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Client</a:t>
            </a:r>
            <a:r>
              <a:rPr lang="ko-KR" altLang="en-US" dirty="0" smtClean="0"/>
              <a:t> 구현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Manufacturer Certificate Based OTM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구현 상세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40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Client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en-US" altLang="ko-KR" dirty="0" err="1" smtClean="0"/>
              <a:t>Penta</a:t>
            </a:r>
            <a:r>
              <a:rPr lang="en-US" altLang="ko-KR" dirty="0" smtClean="0"/>
              <a:t> Security Demo</a:t>
            </a:r>
            <a:endParaRPr lang="ko-KR" altLang="en-US" sz="4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41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6350" cy="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6348" tIns="-6348" rIns="-6348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1" i="0" u="none" strike="noStrike" cap="none" normalizeH="0" baseline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  <a:ea typeface="Roboto"/>
              </a:rPr>
              <a:t>사용할 수 있는 단축키를 확인하려면 물음표를 누르세요.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47291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282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52371" rIns="0" bIns="52371" numCol="1" anchor="b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3" name="Picture 7" descr="https://lh3.googleusercontent.com/Vf2NRd-CLLp6-Vy_a-YLUnSpkHQIiIYFATLICtguR1WdSXHMU4kKe2EN77vwQ-X46adVFY_GGLF3qX-a37YSZP3_7IQx9YI5Ad4942MPocXGVhSMKaSgawJyp443VRYHDrmLm2ryf731oBgqOUOflNPKypvrR7wFT9-ij38ak07rkprY16Z30cMxxy1JcKNNj4nsYdLF4yAQ6sUElONjwwUgYWUG9s3f4EqT2IjuR9r0pO8xlG_JzhGw0Wwi0wW4iSJHDnoJ9O0o5OaGb5OiV1D36W3E7RSIrqTuYeIJEWqMIkSvl98QFCyLXyrjb_u13JcKLZK5GLx5FloNmIro1y97pBQXQA2G7Thr6eKKlZ98V_MI445g3TRLyQVvjhBLfUNIdUMywKCxnCTtelwSXXrUeyLDup4vsImTYMAVXMvXo2H20BcdNHJGGtq7-m15DCTjbryL5UW45viPcFPEweP_SJr4J2PomZ1pCctvv7alLvS7RkU96dnm9uw7usgFlC6fbDjC5DnxID_M6mbI4mtIokxMq1MpQz5GAQF0nni6yCyIO8baY8ug7-1mQNqsMj8X3w_NKBEcLbc3MPcuEJjMTT3DLyv5sj3BJhI7CK23DNPEKq7gInFQ1qogPUyo1ZCHjJ0rYI_wmsgINR9__-Wc23QI93LKgDOcvubJM_0wDCJa2HDOjAA=w425-h89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00" y="1340767"/>
            <a:ext cx="2184637" cy="46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681038" y="1340768"/>
            <a:ext cx="4048125" cy="483619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실행 후 </a:t>
            </a:r>
            <a:r>
              <a:rPr lang="ko-KR" altLang="en-US" dirty="0" err="1" smtClean="0"/>
              <a:t>새로고침</a:t>
            </a:r>
            <a:r>
              <a:rPr lang="ko-KR" altLang="en-US" dirty="0" smtClean="0"/>
              <a:t> 수행 시 네트워크상에서 접근 가능한 모든 </a:t>
            </a:r>
            <a:r>
              <a:rPr lang="en-US" altLang="ko-KR" dirty="0" smtClean="0"/>
              <a:t>Server</a:t>
            </a:r>
            <a:r>
              <a:rPr lang="ko-KR" altLang="en-US" dirty="0" smtClean="0"/>
              <a:t>를 검색함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islab_light</a:t>
            </a:r>
            <a:r>
              <a:rPr lang="en-US" altLang="ko-KR" dirty="0" smtClean="0"/>
              <a:t> (server </a:t>
            </a:r>
            <a:r>
              <a:rPr lang="ko-KR" altLang="en-US" dirty="0" smtClean="0"/>
              <a:t>기본 이름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 연결 가능 상태로 표시됨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Server </a:t>
            </a:r>
            <a:r>
              <a:rPr lang="ko-KR" altLang="en-US" dirty="0" smtClean="0"/>
              <a:t>아이템 </a:t>
            </a:r>
            <a:r>
              <a:rPr lang="ko-KR" altLang="en-US" dirty="0" err="1" smtClean="0"/>
              <a:t>우하단의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+</a:t>
            </a:r>
            <a:r>
              <a:rPr lang="ko-KR" altLang="en-US" dirty="0" smtClean="0"/>
              <a:t>를 눌러 </a:t>
            </a:r>
            <a:r>
              <a:rPr lang="en-US" altLang="ko-KR" dirty="0" smtClean="0"/>
              <a:t>Onboard </a:t>
            </a:r>
            <a:r>
              <a:rPr lang="ko-KR" altLang="en-US" dirty="0" smtClean="0"/>
              <a:t>수행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19" name="Picture 15" descr="https://lh3.googleusercontent.com/kDDDwTCP6H0dw_svdrbbfRTTLNpHanDCluXeMND_sJMA3cdL-hkA3cGGr1ySMnTJje-bD45VFvaaCoA77hmDmUdrmu_PtAoInds0D7mbgoeMQllIuytmOFadd5YtxKvvEcrs0sch0-Y3bX9isxYlQJTXC4-78UXHAyc667q-U8g9vmEOaGoQSKbZwtYTO2h7qS0KFuCKBONxKyv-AN5DjkdmBL5pd0_2HHE6UqisEZEyjgDmnAucqbCrwp3Jz2VWNGAIHmYO06Y2igSnzv2ciYPW8EK-vxNvXLCV83UxBzrib2xuxBG-u6tseqK2Ur-rQWpeQ9agd4xOtsDGiiYg4B_8mRkEQKAn_jKgO_ZlfXNfOY3xAqa3pduFZKH7QRwxaW2ZkWByBXK_TxIYFUCmxXW7FhsazVBJ23sx7Jv8Zdei3HAEqsMjqyNK8q-_42J8fCGqEo5_KW9M-dZ-gsV_aL-I6L-s2fdb7RXQlbSTfy2YWTbTbNqsquY9EOVf3qlWL-EaHxlP3sdPxmRK9Jirb5fuQkKMdK8YXaBo59RHp5caY-E1KH-ID7Z4K_ICJAMkPUT7NRUxpvVpIme-3tuD2-AXTWO_cxZA1-eBA91NKUl515SiYuF_cSbY0ySybFuuZXfo3hAutCkNwGTI4yYNa4VTpm5nrgY9HtXxgPV3uplT4FI6O2KuKDc=w425-h897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316977"/>
            <a:ext cx="2205136" cy="46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Client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en-US" altLang="ko-KR" dirty="0" err="1" smtClean="0"/>
              <a:t>Penta</a:t>
            </a:r>
            <a:r>
              <a:rPr lang="en-US" altLang="ko-KR" dirty="0" smtClean="0"/>
              <a:t> Security Demo</a:t>
            </a:r>
            <a:endParaRPr lang="ko-KR" altLang="en-US" sz="4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42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6350" cy="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6348" tIns="-6348" rIns="-6348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1" i="0" u="none" strike="noStrike" cap="none" normalizeH="0" baseline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  <a:ea typeface="Roboto"/>
              </a:rPr>
              <a:t>사용할 수 있는 단축키를 확인하려면 물음표를 누르세요.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47291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282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52371" rIns="0" bIns="52371" numCol="1" anchor="b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681038" y="1340768"/>
            <a:ext cx="4048125" cy="483619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Select OTM</a:t>
            </a:r>
            <a:r>
              <a:rPr lang="ko-KR" altLang="en-US" dirty="0" smtClean="0"/>
              <a:t>에서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Just Works</a:t>
            </a:r>
          </a:p>
          <a:p>
            <a:pPr lvl="1"/>
            <a:r>
              <a:rPr lang="en-US" altLang="ko-KR" dirty="0" smtClean="0"/>
              <a:t>Random PIN</a:t>
            </a:r>
          </a:p>
          <a:p>
            <a:pPr lvl="1"/>
            <a:r>
              <a:rPr lang="en-US" altLang="ko-KR" dirty="0" smtClean="0"/>
              <a:t>PKI</a:t>
            </a:r>
          </a:p>
          <a:p>
            <a:pPr marL="0" indent="0">
              <a:buNone/>
            </a:pPr>
            <a:r>
              <a:rPr lang="ko-KR" altLang="en-US" dirty="0" smtClean="0"/>
              <a:t>  중 하나를 선택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Onboard </a:t>
            </a:r>
            <a:r>
              <a:rPr lang="ko-KR" altLang="en-US" dirty="0" smtClean="0"/>
              <a:t>후 </a:t>
            </a:r>
            <a:r>
              <a:rPr lang="en-US" altLang="ko-KR" dirty="0" smtClean="0"/>
              <a:t>Resource</a:t>
            </a:r>
            <a:r>
              <a:rPr lang="ko-KR" altLang="en-US" dirty="0" smtClean="0"/>
              <a:t>에 접근할 수 있음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11" name="Picture 9" descr="https://lh3.googleusercontent.com/07xoeI2OjjWqkqLPeV5W0P0k17ydJU54aUxyuuW-sOyqHMqkaGptY6tWM6y2eQ2obJ-aNXTucjIcxoYJNMLKqmG0smGqzq8xmFCb4FlRTD-tdN4rwARDuXSI3KIKRuX0H4RE-zO48EAbeSRZMHCS9VvXYGnort5P7DzS_Zl9CFQUxa6eFVpgtCcbLEKy9qz5-Hq4-eaZsT_X4sAB0njtlsAHn2tywGvDSaIQVYLUJnZuc-9kPYwWmtbA2Ww5FCM92_K8uNM6H4qDEEIJoF1ymdh5IrsLws1SYw2kvNYJbMl4XdDTbU6S1NXV8dAt8nPpYHWmZfxf4bKwR5aIF586i6ifS5AfeqS2oVojfCdB59AxnD3Tzgf9e730Ee9iSS8lYirK0gshkyOP6DBWFd2D5yelvGZ8ezZMjnPNbYkmcgPmtXurKn8uvHEeY2mpZJ6yY2D8z5gMHeIzY2F9tFChBlW4M9YfRTr3lVtdYr8a44HrEJt-o9gMxSC4yA0oucYMAp4IJmYFxnAKMlR_4RIrXl5QalAmDDjQ80WCkS6CPfGbnBQ6coYAnuiIWxozfM8ICgoCXC72FoX5vtmtZvjMnTBmL_YVT2bMwtFZL3R4c1ag_vTxxP-KlUp-GaHacaDtycsr0G6RicTMiIFYeJXuyddArjy_VYqtjbCFgBv36wlrJuRta8ZJ4XE=w425-h89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11" y="1340768"/>
            <a:ext cx="2184637" cy="46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lh3.googleusercontent.com/T2WAaqkq1-ptwhHJZLFKWfT6J1VBZCB-av-7_AVLL9Duj8SJZSLpyPqhl9yD_-pw-DSbraHrSWJB2QyCYBCU-zfZb67in7zTJaL31w-28Hc3VWLaFnIaGffrHW9hNfRaPUvESKwZkp0b2L5J2E6QYKfBEQaKTGeUrHlPJnVJ4evfxxvvWJX1ppNXbOnhr5vccR4RpdzGJL--r3wpcri_edJ_WOMnXbnPvh3d5sJ-Rx7ozf_GDtgAxrWAEKsaPNanoimtiptATNxHCDyaFEkY5Zb2p8f3wJUy_DLJI4P62zPHzcFlxjC2nY_Xxc8FhbXaUg2gGUFZdDcr8zM3d77c-lrTsFaqlclBxctY5qdZaZZtFxz2rXYcKPhNthF_eh5cjz8Cj3fmY8xNbPPQ04LuuyJjCK6wseOULzeSY4gYmFTIi6PcoRjFrpmm7zCdMJKm3KNNZQuk8ZE95o0EHSQenHexZ5S2f1o0CJWj1-QiZvOL6jOVJSgYmQRO_WQMr8jCyowtK7u_7hSUS_4gZRo0wxM8M8b-NauGzSCYfExBByP058oGmtnWUbYGfE6ruvabEdh4CAZKjtbhh6oawiUQWLTO4uSEbhslSNWnxeY-FU1RMVraZu2fgGHS5gbYrulzSPQv3EMLZsWZFcCcPQ4lj25_yHlnaEI24Ln7wVOrfbBe9uGndbw1-Bg=w425-h897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1338537"/>
            <a:ext cx="2184637" cy="46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Client</a:t>
            </a:r>
            <a:r>
              <a:rPr lang="ko-KR" altLang="en-US" dirty="0" smtClean="0"/>
              <a:t> </a:t>
            </a:r>
            <a:r>
              <a:rPr lang="ko-KR" altLang="en-US" dirty="0"/>
              <a:t>구현 </a:t>
            </a:r>
            <a:r>
              <a:rPr lang="en-US" altLang="ko-KR" dirty="0"/>
              <a:t>– </a:t>
            </a:r>
            <a:r>
              <a:rPr lang="en-US" altLang="ko-KR" dirty="0" smtClean="0"/>
              <a:t>NDK Build</a:t>
            </a:r>
            <a:endParaRPr lang="ko-KR" altLang="en-US" sz="4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43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6350" cy="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6348" tIns="-6348" rIns="-6348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1" i="0" u="none" strike="noStrike" cap="none" normalizeH="0" baseline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  <a:ea typeface="Roboto"/>
              </a:rPr>
              <a:t>사용할 수 있는 단축키를 확인하려면 물음표를 누르세요.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47291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282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52371" rIns="0" bIns="52371" numCol="1" anchor="b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681038" y="1340768"/>
            <a:ext cx="8543925" cy="483619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Android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IoTivity-Lite</a:t>
            </a:r>
            <a:r>
              <a:rPr lang="ko-KR" altLang="en-US" dirty="0" smtClean="0"/>
              <a:t>를 이용하려면 </a:t>
            </a:r>
            <a:r>
              <a:rPr lang="en-US" altLang="ko-KR" dirty="0" smtClean="0"/>
              <a:t>NDK library</a:t>
            </a:r>
            <a:r>
              <a:rPr lang="ko-KR" altLang="en-US" dirty="0" smtClean="0"/>
              <a:t>를 직접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하여야 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libiotivity-lite-jni.so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IoTivity-Lite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swig branch </a:t>
            </a:r>
            <a:r>
              <a:rPr lang="ko-KR" altLang="en-US" dirty="0" smtClean="0"/>
              <a:t>이용</a:t>
            </a:r>
            <a:endParaRPr lang="en-US" altLang="ko-KR" dirty="0" smtClean="0"/>
          </a:p>
          <a:p>
            <a:pPr lvl="1"/>
            <a:r>
              <a:rPr lang="en-US" altLang="ko-KR" dirty="0" err="1"/>
              <a:t>git</a:t>
            </a:r>
            <a:r>
              <a:rPr lang="en-US" altLang="ko-KR" dirty="0"/>
              <a:t> checkout </a:t>
            </a:r>
            <a:r>
              <a:rPr lang="en-US" altLang="ko-KR" dirty="0" smtClean="0"/>
              <a:t>swig</a:t>
            </a:r>
          </a:p>
          <a:p>
            <a:pPr lvl="1"/>
            <a:r>
              <a:rPr lang="en-US" altLang="ko-KR" dirty="0" err="1"/>
              <a:t>git</a:t>
            </a:r>
            <a:r>
              <a:rPr lang="en-US" altLang="ko-KR" dirty="0"/>
              <a:t> apply &lt;</a:t>
            </a:r>
            <a:r>
              <a:rPr lang="en-US" altLang="ko-KR" dirty="0" err="1"/>
              <a:t>otgc-linux</a:t>
            </a:r>
            <a:r>
              <a:rPr lang="en-US" altLang="ko-KR" dirty="0"/>
              <a:t>&gt;/</a:t>
            </a:r>
            <a:r>
              <a:rPr lang="en-US" altLang="ko-KR" dirty="0" err="1"/>
              <a:t>extlibs</a:t>
            </a:r>
            <a:r>
              <a:rPr lang="en-US" altLang="ko-KR" dirty="0"/>
              <a:t>/</a:t>
            </a:r>
            <a:r>
              <a:rPr lang="en-US" altLang="ko-KR" dirty="0" err="1"/>
              <a:t>patchs</a:t>
            </a:r>
            <a:r>
              <a:rPr lang="en-US" altLang="ko-KR" dirty="0"/>
              <a:t>/</a:t>
            </a:r>
            <a:r>
              <a:rPr lang="en-US" altLang="ko-KR" dirty="0" err="1"/>
              <a:t>remove_cred_by_credid.patch</a:t>
            </a:r>
            <a:endParaRPr lang="en-US" altLang="ko-KR" dirty="0"/>
          </a:p>
          <a:p>
            <a:pPr lvl="1"/>
            <a:r>
              <a:rPr lang="en-US" altLang="ko-KR" dirty="0" err="1"/>
              <a:t>git</a:t>
            </a:r>
            <a:r>
              <a:rPr lang="en-US" altLang="ko-KR" dirty="0"/>
              <a:t> apply &lt;</a:t>
            </a:r>
            <a:r>
              <a:rPr lang="en-US" altLang="ko-KR" dirty="0" err="1"/>
              <a:t>otgc-linux</a:t>
            </a:r>
            <a:r>
              <a:rPr lang="en-US" altLang="ko-KR" dirty="0"/>
              <a:t>&gt;/</a:t>
            </a:r>
            <a:r>
              <a:rPr lang="en-US" altLang="ko-KR" dirty="0" err="1"/>
              <a:t>extlibs</a:t>
            </a:r>
            <a:r>
              <a:rPr lang="en-US" altLang="ko-KR" dirty="0"/>
              <a:t>/</a:t>
            </a:r>
            <a:r>
              <a:rPr lang="en-US" altLang="ko-KR" dirty="0" err="1"/>
              <a:t>patchs</a:t>
            </a:r>
            <a:r>
              <a:rPr lang="en-US" altLang="ko-KR" dirty="0"/>
              <a:t>/</a:t>
            </a:r>
            <a:r>
              <a:rPr lang="en-US" altLang="ko-KR" dirty="0" err="1"/>
              <a:t>bwt_fix.patch</a:t>
            </a:r>
            <a:endParaRPr lang="en-US" altLang="ko-KR" dirty="0"/>
          </a:p>
          <a:p>
            <a:pPr lvl="1"/>
            <a:r>
              <a:rPr lang="en-US" altLang="ko-KR" dirty="0" err="1"/>
              <a:t>git</a:t>
            </a:r>
            <a:r>
              <a:rPr lang="en-US" altLang="ko-KR" dirty="0"/>
              <a:t> apply &lt;</a:t>
            </a:r>
            <a:r>
              <a:rPr lang="en-US" altLang="ko-KR" dirty="0" err="1"/>
              <a:t>otgc-linux</a:t>
            </a:r>
            <a:r>
              <a:rPr lang="en-US" altLang="ko-KR" dirty="0"/>
              <a:t>&gt;/</a:t>
            </a:r>
            <a:r>
              <a:rPr lang="en-US" altLang="ko-KR" dirty="0" err="1" smtClean="0"/>
              <a:t>extlibs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patchs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timeout_fix.patch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Branch </a:t>
            </a:r>
            <a:r>
              <a:rPr lang="ko-KR" altLang="en-US" dirty="0" smtClean="0"/>
              <a:t>설정 후 </a:t>
            </a:r>
            <a:r>
              <a:rPr lang="en-US" altLang="ko-KR" dirty="0" smtClean="0"/>
              <a:t>Android </a:t>
            </a:r>
            <a:r>
              <a:rPr lang="ko-KR" altLang="en-US" dirty="0" smtClean="0"/>
              <a:t>디렉토리에서 </a:t>
            </a:r>
            <a:r>
              <a:rPr lang="en-US" altLang="ko-KR" dirty="0" smtClean="0"/>
              <a:t>make </a:t>
            </a:r>
            <a:r>
              <a:rPr lang="ko-KR" altLang="en-US" dirty="0" smtClean="0"/>
              <a:t>수행</a:t>
            </a:r>
            <a:endParaRPr lang="en-US" altLang="ko-KR" dirty="0"/>
          </a:p>
          <a:p>
            <a:pPr lvl="1"/>
            <a:r>
              <a:rPr lang="en-US" altLang="ko-KR" dirty="0"/>
              <a:t>cd &lt;</a:t>
            </a:r>
            <a:r>
              <a:rPr lang="en-US" altLang="ko-KR" dirty="0" err="1"/>
              <a:t>iotivity</a:t>
            </a:r>
            <a:r>
              <a:rPr lang="en-US" altLang="ko-KR" dirty="0"/>
              <a:t>-lite&gt;/port/android</a:t>
            </a:r>
          </a:p>
          <a:p>
            <a:pPr lvl="1"/>
            <a:r>
              <a:rPr lang="en-US" altLang="ko-KR" dirty="0" smtClean="0"/>
              <a:t>make </a:t>
            </a:r>
            <a:r>
              <a:rPr lang="en-US" altLang="ko-KR" dirty="0"/>
              <a:t>NDK_HOME=&lt;</a:t>
            </a:r>
            <a:r>
              <a:rPr lang="en-US" altLang="ko-KR" dirty="0" err="1"/>
              <a:t>ndk</a:t>
            </a:r>
            <a:r>
              <a:rPr lang="en-US" altLang="ko-KR" dirty="0"/>
              <a:t>-directory&gt; ANDROID_API=21 DEBUG=1 SECURE=1 IPV4=1 TCP=0 PKI=1 DYNAMIC=1 CLOUD=0 JAVA=1 IDD=1 	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&lt;</a:t>
            </a:r>
            <a:r>
              <a:rPr lang="en-US" altLang="ko-KR" dirty="0" err="1"/>
              <a:t>iotivity</a:t>
            </a:r>
            <a:r>
              <a:rPr lang="en-US" altLang="ko-KR" dirty="0"/>
              <a:t>-lite&gt;/</a:t>
            </a:r>
            <a:r>
              <a:rPr lang="en-US" altLang="ko-KR" dirty="0" smtClean="0"/>
              <a:t>swig/</a:t>
            </a:r>
            <a:r>
              <a:rPr lang="en-US" altLang="ko-KR" dirty="0" err="1" smtClean="0"/>
              <a:t>iotivity</a:t>
            </a:r>
            <a:r>
              <a:rPr lang="en-US" altLang="ko-KR" dirty="0" smtClean="0"/>
              <a:t>-lite-java/libs 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so </a:t>
            </a:r>
            <a:r>
              <a:rPr lang="ko-KR" altLang="en-US" dirty="0" smtClean="0"/>
              <a:t>파일이 출력됨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132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OCF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개괄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OCF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상세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OCF </a:t>
            </a:r>
            <a:r>
              <a:rPr lang="ko-KR" altLang="en-US" dirty="0" smtClean="0"/>
              <a:t>참고 구현 산출물 보고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Server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 구현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Client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 구현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Manufacturer Certificate Based OTM </a:t>
            </a:r>
            <a:r>
              <a:rPr lang="ko-KR" altLang="en-US" dirty="0" smtClean="0"/>
              <a:t>구현 상세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44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8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(1/6)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340768"/>
            <a:ext cx="6288185" cy="4836195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기존 </a:t>
            </a:r>
            <a:r>
              <a:rPr lang="en-US" altLang="ko-KR" dirty="0" smtClean="0"/>
              <a:t>IoTivity</a:t>
            </a:r>
            <a:r>
              <a:rPr lang="ko-KR" altLang="en-US" dirty="0" smtClean="0"/>
              <a:t>에서 사용되었던 </a:t>
            </a:r>
            <a:r>
              <a:rPr lang="en-US" altLang="ko-KR" dirty="0" smtClean="0"/>
              <a:t>oic_svr_db_server_justworks.dat </a:t>
            </a:r>
            <a:r>
              <a:rPr lang="ko-KR" altLang="en-US" dirty="0" smtClean="0"/>
              <a:t>등 단일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 파일을 통한 </a:t>
            </a:r>
            <a:r>
              <a:rPr lang="en-US" altLang="ko-KR" dirty="0" smtClean="0"/>
              <a:t>SVR </a:t>
            </a:r>
            <a:r>
              <a:rPr lang="ko-KR" altLang="en-US" dirty="0" smtClean="0"/>
              <a:t>관리가 사라짐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일부 코드는 </a:t>
            </a:r>
            <a:r>
              <a:rPr lang="en-US" altLang="ko-KR" dirty="0" smtClean="0"/>
              <a:t>header </a:t>
            </a:r>
            <a:r>
              <a:rPr lang="ko-KR" altLang="en-US" dirty="0" smtClean="0"/>
              <a:t>등의 형태로 프로그램에 직접 삽입되게 수정되었으며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프로그램의 첫 실행 시 여러 개의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파일이 생성됨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종래에는 </a:t>
            </a:r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형태의 단일 파일을 생성한 뒤 이를 </a:t>
            </a:r>
            <a:r>
              <a:rPr lang="en-US" altLang="ko-KR" dirty="0" err="1" smtClean="0"/>
              <a:t>cbor</a:t>
            </a:r>
            <a:r>
              <a:rPr lang="ko-KR" altLang="en-US" dirty="0" smtClean="0"/>
              <a:t>로 변환하여 프로그램에서 사용함</a:t>
            </a:r>
            <a:endParaRPr lang="en-US" altLang="ko-KR" dirty="0" smtClean="0"/>
          </a:p>
          <a:p>
            <a:pPr lvl="1"/>
            <a:r>
              <a:rPr lang="en-US" altLang="ko-KR" sz="1500" dirty="0" smtClean="0"/>
              <a:t>ex)  resource/</a:t>
            </a:r>
            <a:r>
              <a:rPr lang="en-US" altLang="ko-KR" sz="1500" dirty="0" err="1" smtClean="0"/>
              <a:t>csdk</a:t>
            </a:r>
            <a:r>
              <a:rPr lang="en-US" altLang="ko-KR" sz="1500" dirty="0" smtClean="0"/>
              <a:t>/security/provisioning/sample/ oic_svr_db_server_justworks.dat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Root Certificate, Intermediate Certificate, End-Entity Certificate </a:t>
            </a:r>
            <a:r>
              <a:rPr lang="ko-KR" altLang="en-US" dirty="0" smtClean="0"/>
              <a:t>등도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안에서 관리되었음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45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48" y="1006078"/>
            <a:ext cx="2551230" cy="54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(2/6)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340768"/>
            <a:ext cx="8543925" cy="4836195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직전 버전 </a:t>
            </a:r>
            <a:r>
              <a:rPr lang="en-US" altLang="ko-KR" dirty="0" smtClean="0"/>
              <a:t>IoTivity</a:t>
            </a:r>
            <a:r>
              <a:rPr lang="ko-KR" altLang="en-US" dirty="0" smtClean="0"/>
              <a:t>의 경우 </a:t>
            </a:r>
            <a:r>
              <a:rPr lang="en-US" altLang="ko-KR" dirty="0" smtClean="0"/>
              <a:t>SVR</a:t>
            </a:r>
            <a:r>
              <a:rPr lang="ko-KR" altLang="en-US" dirty="0" smtClean="0"/>
              <a:t>이 단독 파일로 관리되었고</a:t>
            </a:r>
            <a:r>
              <a:rPr lang="en-US" altLang="ko-KR" dirty="0" smtClean="0"/>
              <a:t>, oic_svr_db_server_justworks.dat </a:t>
            </a:r>
            <a:r>
              <a:rPr lang="ko-KR" altLang="en-US" dirty="0" smtClean="0"/>
              <a:t>와 같은 이름과 같이 허용 </a:t>
            </a:r>
            <a:r>
              <a:rPr lang="en-US" altLang="ko-KR" dirty="0" smtClean="0"/>
              <a:t>OTM</a:t>
            </a:r>
            <a:r>
              <a:rPr lang="ko-KR" altLang="en-US" dirty="0" smtClean="0"/>
              <a:t>의 설정이 필요하였음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IoTivity-Lite 2.0.5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OTM</a:t>
            </a:r>
            <a:r>
              <a:rPr lang="ko-KR" altLang="en-US" dirty="0" smtClean="0"/>
              <a:t>의 설정이 </a:t>
            </a:r>
            <a:r>
              <a:rPr lang="ko-KR" altLang="en-US" dirty="0" err="1" smtClean="0"/>
              <a:t>간편해짐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유저가 직접 작성해야 했던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포맷의 </a:t>
            </a:r>
            <a:r>
              <a:rPr lang="en-US" altLang="ko-KR" dirty="0" err="1" smtClean="0"/>
              <a:t>dat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확장자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파일으로부터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371475" lvl="1" indent="0">
              <a:buNone/>
            </a:pPr>
            <a:r>
              <a:rPr lang="en-US" altLang="ja-JP" dirty="0" smtClean="0"/>
              <a:t>					</a:t>
            </a:r>
            <a:r>
              <a:rPr lang="ja-JP" altLang="en-US" dirty="0" smtClean="0"/>
              <a:t>↓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ko-KR" altLang="en-US" dirty="0" smtClean="0">
                <a:sym typeface="Wingdings" panose="05000000000000000000" pitchFamily="2" charset="2"/>
              </a:rPr>
              <a:t>자동 생성 도구를 통해 관련 코드가 생성되는 방식으로 변화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46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9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OTM </a:t>
            </a:r>
            <a:r>
              <a:rPr lang="ko-KR" altLang="en-US" dirty="0" smtClean="0"/>
              <a:t>구현 상세 </a:t>
            </a:r>
            <a:r>
              <a:rPr lang="en-US" altLang="ko-KR" dirty="0" smtClean="0"/>
              <a:t>– Server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(3/6)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340769"/>
            <a:ext cx="8880473" cy="57606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OTM</a:t>
            </a:r>
            <a:r>
              <a:rPr lang="ko-KR" altLang="en-US" dirty="0" smtClean="0"/>
              <a:t>을 위한 인증서는 </a:t>
            </a:r>
            <a:r>
              <a:rPr lang="en-US" altLang="ko-KR" dirty="0" err="1" smtClean="0"/>
              <a:t>pki_certs.h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형태로 프로그램에 직접 삽입됨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47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204864"/>
            <a:ext cx="4856684" cy="35610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56" y="2217846"/>
            <a:ext cx="4176464" cy="11141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04" y="3359882"/>
            <a:ext cx="3139703" cy="30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OTM </a:t>
            </a:r>
            <a:r>
              <a:rPr lang="ko-KR" altLang="en-US" dirty="0" smtClean="0"/>
              <a:t>구현 상세 </a:t>
            </a:r>
            <a:r>
              <a:rPr lang="en-US" altLang="ko-KR" dirty="0" smtClean="0"/>
              <a:t>– Server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(4/6)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48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81039" y="1340768"/>
            <a:ext cx="4271962" cy="4836195"/>
          </a:xfrm>
        </p:spPr>
        <p:txBody>
          <a:bodyPr/>
          <a:lstStyle/>
          <a:p>
            <a:r>
              <a:rPr lang="en-US" altLang="ko-KR" dirty="0" err="1" smtClean="0"/>
              <a:t>pki_certs.h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방법</a:t>
            </a:r>
            <a:endParaRPr lang="en-US" altLang="ko-KR" dirty="0" smtClean="0"/>
          </a:p>
          <a:p>
            <a:r>
              <a:rPr lang="en-US" altLang="ko-KR" dirty="0" smtClean="0"/>
              <a:t>X.509 v3 Certificate Chain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Zip </a:t>
            </a:r>
            <a:r>
              <a:rPr lang="ko-KR" altLang="en-US" dirty="0" smtClean="0"/>
              <a:t>형태로 생성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https://pki.openconnectivity.org/ocfTestCerts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IoTivity</a:t>
            </a:r>
            <a:r>
              <a:rPr lang="ko-KR" altLang="en-US" dirty="0" smtClean="0"/>
              <a:t>에서는 상기 페이지에 </a:t>
            </a:r>
            <a:r>
              <a:rPr lang="en-US" altLang="ko-KR" dirty="0" smtClean="0"/>
              <a:t>curl</a:t>
            </a:r>
            <a:r>
              <a:rPr lang="ko-KR" altLang="en-US" dirty="0" smtClean="0"/>
              <a:t>을 통해 접근하여 </a:t>
            </a:r>
            <a:r>
              <a:rPr lang="en-US" altLang="ko-KR" dirty="0" smtClean="0"/>
              <a:t>pki_certs.zip</a:t>
            </a:r>
            <a:r>
              <a:rPr lang="ko-KR" altLang="en-US" dirty="0" smtClean="0"/>
              <a:t>을 생성함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이후 </a:t>
            </a:r>
            <a:r>
              <a:rPr lang="en-US" altLang="ko-KR" dirty="0" smtClean="0"/>
              <a:t>IoTivity-Lite-Setup</a:t>
            </a:r>
            <a:r>
              <a:rPr lang="ko-KR" altLang="en-US" dirty="0" smtClean="0"/>
              <a:t>에 포함된 </a:t>
            </a:r>
            <a:r>
              <a:rPr lang="en-US" altLang="ko-KR" dirty="0" smtClean="0"/>
              <a:t>pki2include.py</a:t>
            </a:r>
            <a:r>
              <a:rPr lang="ko-KR" altLang="en-US" dirty="0" smtClean="0"/>
              <a:t>를 이용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209" y="1144014"/>
            <a:ext cx="48304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OTM </a:t>
            </a:r>
            <a:r>
              <a:rPr lang="ko-KR" altLang="en-US" dirty="0" smtClean="0"/>
              <a:t>구현 상세 </a:t>
            </a:r>
            <a:r>
              <a:rPr lang="en-US" altLang="ko-KR" dirty="0" smtClean="0"/>
              <a:t>– Server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(5/6)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49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81039" y="1340768"/>
            <a:ext cx="4271962" cy="4836195"/>
          </a:xfrm>
        </p:spPr>
        <p:txBody>
          <a:bodyPr/>
          <a:lstStyle/>
          <a:p>
            <a:r>
              <a:rPr lang="en-US" altLang="ko-KR" dirty="0" smtClean="0"/>
              <a:t>pki_certs.zip</a:t>
            </a:r>
          </a:p>
          <a:p>
            <a:pPr lvl="1"/>
            <a:r>
              <a:rPr lang="en-US" altLang="ko-KR" dirty="0" smtClean="0"/>
              <a:t>root-cert</a:t>
            </a:r>
          </a:p>
          <a:p>
            <a:pPr lvl="1"/>
            <a:r>
              <a:rPr lang="en-US" altLang="ko-KR" dirty="0" err="1" smtClean="0"/>
              <a:t>subca</a:t>
            </a:r>
            <a:r>
              <a:rPr lang="en-US" altLang="ko-KR" dirty="0" smtClean="0"/>
              <a:t>-cert</a:t>
            </a:r>
          </a:p>
          <a:p>
            <a:pPr lvl="1"/>
            <a:r>
              <a:rPr lang="en-US" altLang="ko-KR" dirty="0" err="1" smtClean="0"/>
              <a:t>pki</a:t>
            </a:r>
            <a:r>
              <a:rPr lang="en-US" altLang="ko-KR" dirty="0" smtClean="0"/>
              <a:t>-cert</a:t>
            </a:r>
          </a:p>
          <a:p>
            <a:pPr lvl="1"/>
            <a:r>
              <a:rPr lang="en-US" altLang="ko-KR" dirty="0" err="1" smtClean="0"/>
              <a:t>pki</a:t>
            </a:r>
            <a:r>
              <a:rPr lang="en-US" altLang="ko-KR" dirty="0" smtClean="0"/>
              <a:t>-cert-key</a:t>
            </a:r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pki_certs.h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코드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OCF Test Manufacturing Certificate Generation Tool</a:t>
            </a:r>
            <a:r>
              <a:rPr lang="ko-KR" altLang="en-US" dirty="0" smtClean="0"/>
              <a:t>에 맞추어져 있음</a:t>
            </a:r>
            <a:endParaRPr lang="ko-KR" altLang="en-US" dirty="0"/>
          </a:p>
        </p:txBody>
      </p:sp>
      <p:pic>
        <p:nvPicPr>
          <p:cNvPr id="7170" name="Picture 2" descr="https://lh3.googleusercontent.com/nLT9ChhazWLNV-mDhyA1k6BRqXYGrt3DOmqPY3I8BMU-1GXstyOFh543CnQS3nBsln9hYx6AYm4XLaAPChpcbdMEGjct85smW9COwBVoP7YAidZSg0kRVH2KHRHhpoJEBNYg-AorB_GhmX7qpyark_2MWEOAqG44wXFNcmS9Vzkc6doVHTe-PMIl0zUQU1UFTCH-o9TRe-KvaELQoM-KiRcO_HgY_eg-10hoxvcdpgx6UleoQMyYqGVHfMiNGB8iCy1MQF_4LR8UkS3vzXLJ7CAXKprRizbIyuSlEKhqPphMfRgAkXigxrPet4Kh_cBNDrdsbGEa8y8HlUjApC400ql_M9V8DRxIvmtjx-o8FrK5BM5nhYwNkrzxuXGubscG8BpboTSCOkFx32qSDFi8X8kFTWpcHOcMhChz5UtczRRzMSyvDEdyTw496rBxbNQkXzSYAVIv_pE7x_HCHEWgBbEr4yPUdRxxS0fYqFic3HJOW2ydGdibsHZqzAJkqjtCgWynhKeqzaPEanp_0CFT0tK5nRThWqWeOlCRWBQ0SCJ8SfWYkdxQ_kUt2a6DbRhSEASgXLTttWNB-gQbhj5InsRjpkbNmR5NeOFn1S2ntcVPty2yQieRSWLd2pA8ktbW0d6iwB6CEH6CIQddgkymsbQo7OD1mCy0GTQ3p0pEw-VOVPfWU4ZfvwEG=w938-h53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4" y="3762922"/>
            <a:ext cx="4656004" cy="26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3.googleusercontent.com/5016GNF4xeb3X1zKXuOdk4TtubqCcFkBiqX31kp---gp0z3MR6MLJKjc7YzCH4qjjr2iYM60Q_XFvEzMt_4qf9jPvhesILgAa21q0-zkpiBQbqoaKrYKvjU09pPACTAVlENt0-ECR1Z7LEYy6CzmZkCKEcZ-aRN0kigkEd435WjQJWcpi_0nAaCYxi7luwRPyNUtlRhoQE3x1hIr2cIU3pkWN4MxQlAR22fxrmNLkaAD1JkVwGX1M8n3j02y6biQgX49ZKT0yj5-1fUMfQLmF0A6PM2p9eTfGYwUbB4b3zcMH2NM4hWOx896k8bE8pLurknqNNQIB1IRRBRwXuGG9xB3NJgLpE_-ytI1FKwY4-J03h3UWAiJWey5RmdGMzoVEbXA-2VOy1CHGbSiOjyrCLQQk-OK2v-JHFHZ9Ay2KFDnigkI9eHoqyOS2yll7GjeNE0su2PM6gVApDPKmmMHijv_iUdF29qgMEDUwQ-DBvYq_c4g7V-ta1PUzxNqsNYehkEDkEHrWqrrW7qi3YIfw7dj1piYYCe-s19f6NISzfo5YFW6gfs2BDzE-qz8kHLtsDyqtitPNO9QSZG5i39MopiQEHJcaZsE_BA018E-5jTXshX4ddokCVm30igYYW_drGHChEF9_mJL4iJTjUNXlWjmuuRbX8qM2mw1mVkBQ7iWEO5iDVFRmH81=w938-h534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4" y="1023557"/>
            <a:ext cx="4656004" cy="265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개괄 </a:t>
            </a:r>
            <a:r>
              <a:rPr lang="en-US" altLang="ko-KR" dirty="0"/>
              <a:t>–</a:t>
            </a:r>
            <a:r>
              <a:rPr lang="en-US" altLang="ko-KR" dirty="0" smtClean="0"/>
              <a:t> </a:t>
            </a:r>
            <a:r>
              <a:rPr lang="ko-KR" altLang="en-US" dirty="0"/>
              <a:t>소개 </a:t>
            </a:r>
            <a:r>
              <a:rPr lang="en-US" altLang="ko-KR" sz="2800" dirty="0" smtClean="0"/>
              <a:t>(3/3)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Open </a:t>
            </a:r>
            <a:r>
              <a:rPr lang="en-US" altLang="ko-KR" dirty="0"/>
              <a:t>Connectivity Foundation (OCF</a:t>
            </a:r>
            <a:r>
              <a:rPr lang="en-US" altLang="ko-KR" dirty="0" smtClean="0"/>
              <a:t>) </a:t>
            </a:r>
            <a:r>
              <a:rPr lang="ko-KR" altLang="en-US" dirty="0" smtClean="0"/>
              <a:t>소개 인용</a:t>
            </a:r>
            <a:r>
              <a:rPr lang="en-US" altLang="ko-KR" dirty="0" smtClean="0"/>
              <a:t>:</a:t>
            </a:r>
            <a:r>
              <a:rPr lang="en-US" altLang="ko-KR" baseline="30000" dirty="0" smtClean="0"/>
              <a:t>1)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현재 사물 인터넷</a:t>
            </a:r>
            <a:r>
              <a:rPr lang="en-US" altLang="ko-KR" sz="1800" dirty="0"/>
              <a:t>(</a:t>
            </a:r>
            <a:r>
              <a:rPr lang="en-US" altLang="ko-KR" sz="1800" dirty="0" err="1"/>
              <a:t>IoT</a:t>
            </a:r>
            <a:r>
              <a:rPr lang="en-US" altLang="ko-KR" sz="1800" dirty="0"/>
              <a:t>)</a:t>
            </a:r>
            <a:r>
              <a:rPr lang="ko-KR" altLang="en-US" sz="1800" dirty="0" smtClean="0"/>
              <a:t>는 일부 디바이스에 국한되어 </a:t>
            </a:r>
            <a:r>
              <a:rPr lang="en-US" altLang="ko-KR" sz="1800" dirty="0" smtClean="0"/>
              <a:t>…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공통된  </a:t>
            </a:r>
            <a:r>
              <a:rPr lang="ko-KR" altLang="en-US" b="1" dirty="0"/>
              <a:t>범용 </a:t>
            </a:r>
            <a:r>
              <a:rPr lang="ko-KR" altLang="en-US" b="1" dirty="0" smtClean="0"/>
              <a:t>언어</a:t>
            </a:r>
            <a:r>
              <a:rPr lang="ko-KR" altLang="en-US" dirty="0" smtClean="0"/>
              <a:t>는 </a:t>
            </a:r>
            <a:r>
              <a:rPr lang="ko-KR" altLang="en-US" dirty="0"/>
              <a:t>존재하지 않았습니다</a:t>
            </a:r>
            <a:r>
              <a:rPr lang="en-US" altLang="ko-KR" dirty="0"/>
              <a:t>. </a:t>
            </a:r>
            <a:r>
              <a:rPr lang="en-US" altLang="ko-KR" dirty="0" smtClean="0"/>
              <a:t>… </a:t>
            </a:r>
            <a:r>
              <a:rPr lang="ko-KR" altLang="en-US" dirty="0" smtClean="0"/>
              <a:t>다수 </a:t>
            </a:r>
            <a:r>
              <a:rPr lang="ko-KR" altLang="en-US" dirty="0"/>
              <a:t>프레임워크를 적용하면서 </a:t>
            </a:r>
            <a:r>
              <a:rPr lang="ko-KR" altLang="en-US" b="1" dirty="0"/>
              <a:t>비용의 증가를 감수 </a:t>
            </a:r>
            <a:r>
              <a:rPr lang="ko-KR" altLang="en-US" dirty="0"/>
              <a:t>해야 </a:t>
            </a:r>
            <a:r>
              <a:rPr lang="en-US" altLang="ko-KR" dirty="0" smtClean="0"/>
              <a:t>… </a:t>
            </a:r>
            <a:r>
              <a:rPr lang="ko-KR" altLang="en-US" dirty="0"/>
              <a:t>장치 간의 </a:t>
            </a:r>
            <a:r>
              <a:rPr lang="ko-KR" altLang="en-US" b="1" dirty="0" smtClean="0"/>
              <a:t>상호 운용성 문제</a:t>
            </a:r>
            <a:r>
              <a:rPr lang="ko-KR" altLang="en-US" dirty="0" smtClean="0"/>
              <a:t>를 </a:t>
            </a:r>
            <a:r>
              <a:rPr lang="ko-KR" altLang="en-US" dirty="0"/>
              <a:t>해결해야 하는 등의 부담이 있습니다</a:t>
            </a:r>
            <a:r>
              <a:rPr lang="en-US" altLang="ko-KR" dirty="0"/>
              <a:t>.</a:t>
            </a:r>
          </a:p>
          <a:p>
            <a:pPr marL="371475" lvl="1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이러한 어려움들을 해결하기 </a:t>
            </a:r>
            <a:r>
              <a:rPr lang="ko-KR" altLang="en-US" dirty="0" smtClean="0"/>
              <a:t>위해 시장을 </a:t>
            </a:r>
            <a:r>
              <a:rPr lang="ko-KR" altLang="en-US" dirty="0"/>
              <a:t>리드하는 디바이스 및 소프트웨어 분야의 글로벌 기업들이 합의하에 </a:t>
            </a:r>
            <a:r>
              <a:rPr lang="ko-KR" altLang="en-US" b="1" dirty="0"/>
              <a:t>디바이스의 통신을 아우를 수 있는 통신체계</a:t>
            </a:r>
            <a:r>
              <a:rPr lang="ko-KR" altLang="en-US" dirty="0"/>
              <a:t>를 정립하기로 하며</a:t>
            </a:r>
            <a:r>
              <a:rPr lang="en-US" altLang="ko-KR" dirty="0"/>
              <a:t>, 2016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OCF(Open Connectivity Foundation)</a:t>
            </a:r>
            <a:r>
              <a:rPr lang="ko-KR" altLang="en-US" dirty="0"/>
              <a:t>이라는 단체를 결성하였습니다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614" y="5867980"/>
            <a:ext cx="854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sz="1400" dirty="0" smtClean="0"/>
              <a:t>OCF </a:t>
            </a:r>
            <a:r>
              <a:rPr lang="ko-KR" altLang="en-US" sz="1400" dirty="0" smtClean="0"/>
              <a:t>코리아 포럼</a:t>
            </a:r>
            <a:r>
              <a:rPr lang="en-US" altLang="ko-KR" sz="1400" dirty="0" smtClean="0"/>
              <a:t>: </a:t>
            </a:r>
            <a:r>
              <a:rPr lang="en-US" altLang="ko-KR" sz="1400" dirty="0" smtClean="0">
                <a:hlinkClick r:id="rId3"/>
              </a:rPr>
              <a:t>http://www.ocfk.org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770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Server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(6/6)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프로그램의 첫 실행 시 </a:t>
            </a:r>
            <a:r>
              <a:rPr lang="en-US" altLang="ko-KR" dirty="0" err="1" smtClean="0"/>
              <a:t>pki_certs.h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등의 정보를 이용해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생성함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Server</a:t>
            </a:r>
            <a:r>
              <a:rPr lang="ko-KR" altLang="en-US" dirty="0" smtClean="0"/>
              <a:t>의 상태가 변할 때마다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수정하여 상태를 관리함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첫 </a:t>
            </a:r>
            <a:r>
              <a:rPr lang="ko-KR" altLang="en-US" dirty="0" err="1" smtClean="0"/>
              <a:t>실행시</a:t>
            </a:r>
            <a:r>
              <a:rPr lang="ko-KR" altLang="en-US" dirty="0" smtClean="0"/>
              <a:t> 생성된 </a:t>
            </a:r>
            <a:r>
              <a:rPr lang="en-US" altLang="ko-KR" dirty="0" smtClean="0"/>
              <a:t>cred_0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파일의 내부 </a:t>
            </a:r>
            <a:r>
              <a:rPr lang="en-US" altLang="ko-KR" dirty="0" smtClean="0"/>
              <a:t>(</a:t>
            </a:r>
            <a:r>
              <a:rPr lang="ko-KR" altLang="en-US" dirty="0" smtClean="0"/>
              <a:t>편의상 </a:t>
            </a:r>
            <a:r>
              <a:rPr lang="en-US" altLang="ko-KR" dirty="0" err="1" smtClean="0"/>
              <a:t>json</a:t>
            </a:r>
            <a:r>
              <a:rPr lang="ko-KR" altLang="en-US" dirty="0" smtClean="0"/>
              <a:t>으로 출력함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50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1316596" y="2708920"/>
            <a:ext cx="7272808" cy="3750815"/>
            <a:chOff x="1316596" y="2480750"/>
            <a:chExt cx="7272808" cy="382282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6596" y="2480750"/>
              <a:ext cx="7272808" cy="38228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76736" y="314096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EE Cert. 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36976" y="378470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Int. Cert. 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92760" y="537321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Root Cert. 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6736" y="2522415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EE Key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40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Client</a:t>
            </a:r>
            <a:r>
              <a:rPr lang="ko-KR" altLang="en-US" dirty="0"/>
              <a:t> </a:t>
            </a:r>
            <a:r>
              <a:rPr lang="en-US" altLang="ko-KR" sz="2800" dirty="0" smtClean="0"/>
              <a:t>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안드로이드의 </a:t>
            </a:r>
            <a:r>
              <a:rPr lang="en-US" altLang="ko-KR" dirty="0" smtClean="0"/>
              <a:t>Assets </a:t>
            </a:r>
            <a:r>
              <a:rPr lang="ko-KR" altLang="en-US" dirty="0" smtClean="0"/>
              <a:t>형태로 필요한 인증서들을 </a:t>
            </a:r>
            <a:r>
              <a:rPr lang="en-US" altLang="ko-KR" dirty="0" smtClean="0"/>
              <a:t>Client</a:t>
            </a:r>
            <a:r>
              <a:rPr lang="ko-KR" altLang="en-US" dirty="0" smtClean="0"/>
              <a:t>에 추가</a:t>
            </a:r>
            <a:endParaRPr lang="en-US" altLang="ko-KR" dirty="0" smtClean="0"/>
          </a:p>
          <a:p>
            <a:r>
              <a:rPr lang="en-US" altLang="ko-KR" dirty="0" err="1" smtClean="0"/>
              <a:t>pem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 그대로 </a:t>
            </a:r>
            <a:r>
              <a:rPr lang="en-US" altLang="ko-KR" dirty="0" smtClean="0"/>
              <a:t>Assets</a:t>
            </a:r>
            <a:r>
              <a:rPr lang="ko-KR" altLang="en-US" dirty="0" smtClean="0"/>
              <a:t>에 추가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51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20" y="2184566"/>
            <a:ext cx="471796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Client</a:t>
            </a:r>
            <a:r>
              <a:rPr lang="ko-KR" altLang="en-US" dirty="0"/>
              <a:t> </a:t>
            </a:r>
            <a:r>
              <a:rPr lang="en-US" altLang="ko-KR" sz="2800" dirty="0" smtClean="0"/>
              <a:t>(2/2</a:t>
            </a:r>
            <a:r>
              <a:rPr lang="en-US" altLang="ko-KR" sz="2800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Server</a:t>
            </a:r>
            <a:r>
              <a:rPr lang="ko-KR" altLang="en-US" dirty="0" smtClean="0"/>
              <a:t>와 마찬가지로 </a:t>
            </a:r>
            <a:r>
              <a:rPr lang="en-US" altLang="ko-KR" dirty="0" err="1" smtClean="0"/>
              <a:t>pem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이용하여 </a:t>
            </a:r>
            <a:r>
              <a:rPr lang="en-US" altLang="ko-KR" dirty="0" smtClean="0"/>
              <a:t>Client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SVR</a:t>
            </a:r>
            <a:r>
              <a:rPr lang="ko-KR" altLang="en-US" dirty="0" smtClean="0"/>
              <a:t>을 관리할 새로운 파일을 생성함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Constant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InitializeIotivityUseCase.java 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52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772816"/>
            <a:ext cx="4476750" cy="11715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15" y="3779961"/>
            <a:ext cx="8275334" cy="184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OCF </a:t>
            </a:r>
            <a:r>
              <a:rPr lang="ko-KR" altLang="en-US" dirty="0" smtClean="0"/>
              <a:t>표준 변화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OCF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2.1.0</a:t>
            </a:r>
            <a:r>
              <a:rPr lang="ko-KR" altLang="en-US" dirty="0" smtClean="0"/>
              <a:t>이 되며 표준 문서 내용에 변화가 생김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Ex)</a:t>
            </a:r>
          </a:p>
          <a:p>
            <a:pPr lvl="1"/>
            <a:r>
              <a:rPr lang="en-US" altLang="ko-KR" dirty="0" smtClean="0"/>
              <a:t>OTM </a:t>
            </a:r>
            <a:r>
              <a:rPr lang="ko-KR" altLang="en-US" dirty="0" smtClean="0"/>
              <a:t>수행 후 </a:t>
            </a:r>
            <a:r>
              <a:rPr lang="en-US" altLang="ko-KR" dirty="0" smtClean="0"/>
              <a:t>Owner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Server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Owner credential</a:t>
            </a:r>
            <a:r>
              <a:rPr lang="ko-KR" altLang="en-US" dirty="0" smtClean="0"/>
              <a:t>을 설정하는 부분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OCF 2.0.3 </a:t>
            </a:r>
            <a:r>
              <a:rPr lang="ko-KR" altLang="en-US" dirty="0" smtClean="0"/>
              <a:t>에서는 </a:t>
            </a:r>
            <a:r>
              <a:rPr lang="en-US" altLang="ko-KR" dirty="0"/>
              <a:t>O</a:t>
            </a:r>
            <a:r>
              <a:rPr lang="en-US" altLang="ko-KR" dirty="0" smtClean="0"/>
              <a:t>wner credential</a:t>
            </a:r>
            <a:r>
              <a:rPr lang="ko-KR" altLang="en-US" dirty="0" smtClean="0"/>
              <a:t>이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Symmetric credential (</a:t>
            </a:r>
            <a:r>
              <a:rPr lang="ko-KR" altLang="en-US" dirty="0" smtClean="0"/>
              <a:t>표준 </a:t>
            </a:r>
            <a:r>
              <a:rPr lang="en-US" altLang="ko-KR" dirty="0" smtClean="0"/>
              <a:t>Figure 20 &amp; Table 8) </a:t>
            </a:r>
            <a:r>
              <a:rPr lang="ko-KR" altLang="en-US" dirty="0" smtClean="0"/>
              <a:t>이거나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Asymmetric credential (</a:t>
            </a:r>
            <a:r>
              <a:rPr lang="ko-KR" altLang="en-US" dirty="0" smtClean="0"/>
              <a:t>표준 </a:t>
            </a:r>
            <a:r>
              <a:rPr lang="en-US" altLang="ko-KR" dirty="0" smtClean="0"/>
              <a:t>Figure 21 &amp; Table 9) </a:t>
            </a:r>
            <a:r>
              <a:rPr lang="ko-KR" altLang="en-US" dirty="0" smtClean="0"/>
              <a:t>일 수 있었음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OCF 2.1.0 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Asymmetric credential</a:t>
            </a:r>
            <a:r>
              <a:rPr lang="ko-KR" altLang="en-US" dirty="0" smtClean="0"/>
              <a:t>이 삭제됨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53</a:t>
            </a:fld>
            <a:r>
              <a:rPr lang="ko-KR" altLang="en-US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33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MFG OTM </a:t>
            </a:r>
            <a:r>
              <a:rPr lang="ko-KR" altLang="en-US" dirty="0" smtClean="0"/>
              <a:t>코드 </a:t>
            </a:r>
            <a:r>
              <a:rPr lang="en-US" altLang="ko-KR" sz="2800" dirty="0" smtClean="0"/>
              <a:t>(1/2)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54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Server </a:t>
            </a:r>
            <a:r>
              <a:rPr lang="ko-KR" altLang="en-US" dirty="0" smtClean="0"/>
              <a:t>측</a:t>
            </a:r>
            <a:endParaRPr lang="ko-KR" altLang="en-US" dirty="0"/>
          </a:p>
        </p:txBody>
      </p:sp>
      <p:pic>
        <p:nvPicPr>
          <p:cNvPr id="7" name="내용 개체 틀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676257"/>
            <a:ext cx="8543925" cy="47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MFG OTM </a:t>
            </a:r>
            <a:r>
              <a:rPr lang="ko-KR" altLang="en-US" dirty="0" smtClean="0"/>
              <a:t>코드 </a:t>
            </a:r>
            <a:r>
              <a:rPr lang="en-US" altLang="ko-KR" sz="2800" dirty="0" smtClean="0"/>
              <a:t>(2/2)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55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Client </a:t>
            </a:r>
            <a:r>
              <a:rPr lang="ko-KR" altLang="en-US" dirty="0" smtClean="0"/>
              <a:t>측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org.iotivity.OCObt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59" y="1772816"/>
            <a:ext cx="323007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ko-KR" altLang="en-US" dirty="0" smtClean="0"/>
              <a:t>기타</a:t>
            </a:r>
            <a:r>
              <a:rPr lang="en-US" altLang="ko-KR" dirty="0" smtClean="0"/>
              <a:t> OTM </a:t>
            </a:r>
            <a:r>
              <a:rPr lang="ko-KR" altLang="en-US" dirty="0" smtClean="0"/>
              <a:t>코드 </a:t>
            </a:r>
            <a:r>
              <a:rPr lang="en-US" altLang="ko-KR" sz="2800" dirty="0" smtClean="0"/>
              <a:t>(1/2)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56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Just Works:</a:t>
            </a:r>
          </a:p>
          <a:p>
            <a:pPr lvl="1"/>
            <a:r>
              <a:rPr lang="en-US" altLang="ko-KR" dirty="0" smtClean="0"/>
              <a:t>Server </a:t>
            </a:r>
            <a:r>
              <a:rPr lang="ko-KR" altLang="en-US" dirty="0" smtClean="0"/>
              <a:t>측에는 별도로 코드를 작성할 필요가 없음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Client </a:t>
            </a:r>
            <a:r>
              <a:rPr lang="ko-KR" altLang="en-US" dirty="0" smtClean="0"/>
              <a:t>측은 다음 코드가 필요</a:t>
            </a:r>
            <a:r>
              <a:rPr lang="en-US" altLang="ko-KR" dirty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Random Pin: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Server 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디스플레이에 </a:t>
            </a:r>
            <a:r>
              <a:rPr lang="en-US" altLang="ko-KR" dirty="0" smtClean="0"/>
              <a:t>pin</a:t>
            </a:r>
            <a:r>
              <a:rPr lang="ko-KR" altLang="en-US" dirty="0" smtClean="0"/>
              <a:t>을 출력할 수 있도록 </a:t>
            </a:r>
            <a:r>
              <a:rPr lang="en-US" altLang="ko-KR" dirty="0" err="1" smtClean="0"/>
              <a:t>random_pin_cb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32" y="2060848"/>
            <a:ext cx="4149614" cy="7200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400995"/>
            <a:ext cx="4114800" cy="2000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621" y="3718917"/>
            <a:ext cx="56673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ko-KR" altLang="en-US" dirty="0" smtClean="0"/>
              <a:t>기타</a:t>
            </a:r>
            <a:r>
              <a:rPr lang="en-US" altLang="ko-KR" dirty="0" smtClean="0"/>
              <a:t> OTM </a:t>
            </a:r>
            <a:r>
              <a:rPr lang="ko-KR" altLang="en-US" dirty="0" smtClean="0"/>
              <a:t>코드 </a:t>
            </a:r>
            <a:r>
              <a:rPr lang="en-US" altLang="ko-KR" sz="2800" dirty="0" smtClean="0"/>
              <a:t>(2/2)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57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ym typeface="Wingdings" panose="05000000000000000000" pitchFamily="2" charset="2"/>
              </a:rPr>
              <a:t>Random Pin:</a:t>
            </a:r>
          </a:p>
          <a:p>
            <a:pPr lvl="1"/>
            <a:r>
              <a:rPr lang="en-US" altLang="ko-KR" dirty="0" smtClean="0"/>
              <a:t>Client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24" y="2009670"/>
            <a:ext cx="8088552" cy="43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MFG OTM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en-US" altLang="ko-KR" sz="2800" dirty="0" smtClean="0"/>
              <a:t>(1/3)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devicebuilderserver_creds</a:t>
            </a:r>
            <a:r>
              <a:rPr lang="en-US" altLang="ko-KR" dirty="0" smtClean="0"/>
              <a:t>/doxm_0</a:t>
            </a:r>
          </a:p>
          <a:p>
            <a:endParaRPr lang="en-US" altLang="ko-KR" dirty="0"/>
          </a:p>
          <a:p>
            <a:r>
              <a:rPr lang="en-US" altLang="ko-KR" dirty="0" smtClean="0"/>
              <a:t>MFG OTM </a:t>
            </a:r>
            <a:r>
              <a:rPr lang="ko-KR" altLang="en-US" dirty="0" smtClean="0"/>
              <a:t>수행 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58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8" y="2654026"/>
            <a:ext cx="4200525" cy="21431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8" y="2654027"/>
            <a:ext cx="41243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2700" y="2150304"/>
            <a:ext cx="4201375" cy="6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lvl="0" indent="-185738" defTabSz="742950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en-US" altLang="ko-KR" sz="2275" dirty="0">
                <a:solidFill>
                  <a:prstClr val="black"/>
                </a:solidFill>
              </a:rPr>
              <a:t>MFG OTM </a:t>
            </a:r>
            <a:r>
              <a:rPr lang="ko-KR" altLang="en-US" sz="2275" dirty="0">
                <a:solidFill>
                  <a:prstClr val="black"/>
                </a:solidFill>
              </a:rPr>
              <a:t>수행 </a:t>
            </a:r>
            <a:r>
              <a:rPr lang="ko-KR" altLang="en-US" sz="2275" dirty="0" smtClean="0">
                <a:solidFill>
                  <a:prstClr val="black"/>
                </a:solidFill>
              </a:rPr>
              <a:t>후</a:t>
            </a:r>
            <a:endParaRPr lang="ko-KR" altLang="en-US" sz="2275" dirty="0">
              <a:solidFill>
                <a:prstClr val="black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13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MFG OTM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en-US" altLang="ko-KR" sz="2800" dirty="0" smtClean="0"/>
              <a:t>(2/3)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devicebuilderserver_creds</a:t>
            </a:r>
            <a:r>
              <a:rPr lang="en-US" altLang="ko-KR" dirty="0" smtClean="0"/>
              <a:t>/pstat_0</a:t>
            </a:r>
          </a:p>
          <a:p>
            <a:endParaRPr lang="en-US" altLang="ko-KR" dirty="0"/>
          </a:p>
          <a:p>
            <a:r>
              <a:rPr lang="en-US" altLang="ko-KR" dirty="0" smtClean="0"/>
              <a:t>MFG OTM </a:t>
            </a:r>
            <a:r>
              <a:rPr lang="ko-KR" altLang="en-US" dirty="0" smtClean="0"/>
              <a:t>수행 전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en-US" altLang="ko-KR" dirty="0"/>
              <a:t>“s”</a:t>
            </a:r>
            <a:r>
              <a:rPr lang="ko-KR" altLang="en-US" dirty="0"/>
              <a:t>는 </a:t>
            </a:r>
            <a:r>
              <a:rPr lang="en-US" altLang="ko-KR" dirty="0"/>
              <a:t>Onboarding </a:t>
            </a:r>
            <a:r>
              <a:rPr lang="ko-KR" altLang="en-US" dirty="0" smtClean="0"/>
              <a:t>상태</a:t>
            </a:r>
            <a:endParaRPr lang="en-US" altLang="ko-KR" dirty="0"/>
          </a:p>
          <a:p>
            <a:pPr lvl="2"/>
            <a:r>
              <a:rPr lang="en-US" altLang="ko-KR" dirty="0"/>
              <a:t>1: Ready for Ownership Transfer</a:t>
            </a:r>
          </a:p>
          <a:p>
            <a:pPr lvl="2"/>
            <a:r>
              <a:rPr lang="en-US" altLang="ko-KR" dirty="0"/>
              <a:t>2: Ready for Provisioning</a:t>
            </a:r>
          </a:p>
          <a:p>
            <a:pPr lvl="2"/>
            <a:r>
              <a:rPr lang="en-US" altLang="ko-KR" dirty="0"/>
              <a:t>3: Ready for Normal Operation</a:t>
            </a:r>
          </a:p>
          <a:p>
            <a:pPr lvl="1"/>
            <a:r>
              <a:rPr lang="en-US" altLang="ko-KR" dirty="0"/>
              <a:t>“p”</a:t>
            </a:r>
            <a:r>
              <a:rPr lang="ko-KR" altLang="en-US" dirty="0"/>
              <a:t>는 </a:t>
            </a:r>
            <a:r>
              <a:rPr lang="en-US" altLang="ko-KR" dirty="0"/>
              <a:t>pending</a:t>
            </a:r>
            <a:r>
              <a:rPr lang="ko-KR" altLang="en-US" dirty="0"/>
              <a:t> </a:t>
            </a:r>
            <a:r>
              <a:rPr lang="ko-KR" altLang="en-US" dirty="0" smtClean="0"/>
              <a:t>상태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en-US" altLang="ko-KR" dirty="0"/>
              <a:t>s”</a:t>
            </a:r>
            <a:r>
              <a:rPr lang="ko-KR" altLang="en-US" dirty="0"/>
              <a:t>의 변화가 </a:t>
            </a:r>
            <a:r>
              <a:rPr lang="en-US" altLang="ko-KR" dirty="0"/>
              <a:t>pending </a:t>
            </a:r>
            <a:r>
              <a:rPr lang="ko-KR" altLang="en-US" dirty="0"/>
              <a:t>상태일 경우 </a:t>
            </a:r>
            <a:r>
              <a:rPr lang="en-US" altLang="ko-KR" dirty="0"/>
              <a:t>true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59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13" y="2646725"/>
            <a:ext cx="3905250" cy="12763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8" y="2656664"/>
            <a:ext cx="390525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9713" y="2096510"/>
            <a:ext cx="4201375" cy="6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lvl="0" indent="-185738" defTabSz="742950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en-US" altLang="ko-KR" sz="2275" dirty="0">
                <a:solidFill>
                  <a:prstClr val="black"/>
                </a:solidFill>
              </a:rPr>
              <a:t>MFG OTM </a:t>
            </a:r>
            <a:r>
              <a:rPr lang="ko-KR" altLang="en-US" sz="2275" dirty="0">
                <a:solidFill>
                  <a:prstClr val="black"/>
                </a:solidFill>
              </a:rPr>
              <a:t>수행 </a:t>
            </a:r>
            <a:r>
              <a:rPr lang="ko-KR" altLang="en-US" sz="2275" dirty="0" smtClean="0">
                <a:solidFill>
                  <a:prstClr val="black"/>
                </a:solidFill>
              </a:rPr>
              <a:t>후</a:t>
            </a:r>
            <a:endParaRPr lang="ko-KR" altLang="en-US" sz="2275" dirty="0">
              <a:solidFill>
                <a:prstClr val="black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36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개괄 </a:t>
            </a:r>
            <a:r>
              <a:rPr lang="en-US" altLang="ko-KR" dirty="0"/>
              <a:t>–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연혁 </a:t>
            </a:r>
            <a:r>
              <a:rPr lang="en-US" altLang="ko-KR" sz="2800" dirty="0"/>
              <a:t>(</a:t>
            </a:r>
            <a:r>
              <a:rPr lang="en-US" altLang="ko-KR" sz="2800" dirty="0" smtClean="0"/>
              <a:t>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OCF </a:t>
            </a:r>
            <a:r>
              <a:rPr lang="ko-KR" altLang="en-US" dirty="0" smtClean="0"/>
              <a:t>연혁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삼성전자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브로드컴의</a:t>
            </a:r>
            <a:r>
              <a:rPr lang="ko-KR" altLang="en-US" dirty="0" smtClean="0"/>
              <a:t> 주도로 </a:t>
            </a:r>
            <a:r>
              <a:rPr lang="en-US" altLang="ko-KR" dirty="0" smtClean="0"/>
              <a:t>OCF</a:t>
            </a:r>
            <a:r>
              <a:rPr lang="ko-KR" altLang="en-US" dirty="0" smtClean="0"/>
              <a:t>의 전신인 </a:t>
            </a:r>
            <a:r>
              <a:rPr lang="en-US" altLang="ko-KR" dirty="0" smtClean="0"/>
              <a:t>Open Interconnect Consortium (OIC) </a:t>
            </a:r>
            <a:r>
              <a:rPr lang="ko-KR" altLang="en-US" dirty="0" smtClean="0"/>
              <a:t>창설</a:t>
            </a:r>
            <a:r>
              <a:rPr lang="en-US" altLang="ko-KR" baseline="30000" dirty="0" smtClean="0"/>
              <a:t>1)</a:t>
            </a:r>
          </a:p>
          <a:p>
            <a:pPr lvl="1"/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OIC </a:t>
            </a:r>
            <a:r>
              <a:rPr lang="ko-KR" altLang="en-US" dirty="0" smtClean="0"/>
              <a:t>표준 </a:t>
            </a:r>
            <a:r>
              <a:rPr lang="en-US" altLang="ko-KR" dirty="0" smtClean="0"/>
              <a:t>1.0 </a:t>
            </a:r>
            <a:r>
              <a:rPr lang="ko-KR" altLang="en-US" dirty="0" smtClean="0"/>
              <a:t>버전 공개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Universal Plug and Play (UPnP)</a:t>
            </a:r>
            <a:r>
              <a:rPr lang="ko-KR" altLang="en-US" dirty="0" smtClean="0"/>
              <a:t>와 통합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OCF</a:t>
            </a:r>
            <a:r>
              <a:rPr lang="ko-KR" altLang="en-US" dirty="0" smtClean="0"/>
              <a:t>로 명칭을 변경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마이크로소프트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퀄컴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일렉트로룩스가</a:t>
            </a:r>
            <a:r>
              <a:rPr lang="ko-KR" altLang="en-US" dirty="0" smtClean="0"/>
              <a:t> 가입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LG</a:t>
            </a:r>
            <a:r>
              <a:rPr lang="ko-KR" altLang="en-US" dirty="0" smtClean="0"/>
              <a:t>전자 주도의 </a:t>
            </a:r>
            <a:r>
              <a:rPr lang="en-US" altLang="ko-KR" dirty="0" err="1" smtClean="0"/>
              <a:t>Allseen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Aliance</a:t>
            </a:r>
            <a:r>
              <a:rPr lang="ko-KR" altLang="en-US" dirty="0" smtClean="0"/>
              <a:t>와 합병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삼성전자</a:t>
            </a:r>
            <a:r>
              <a:rPr lang="en-US" altLang="ko-KR" dirty="0" smtClean="0"/>
              <a:t>, LG</a:t>
            </a:r>
            <a:r>
              <a:rPr lang="ko-KR" altLang="en-US" dirty="0" smtClean="0"/>
              <a:t>전자</a:t>
            </a:r>
            <a:r>
              <a:rPr lang="en-US" altLang="ko-KR" dirty="0" smtClean="0"/>
              <a:t>, ETRI, TTA, KASH </a:t>
            </a:r>
            <a:r>
              <a:rPr lang="ko-KR" altLang="en-US" dirty="0" smtClean="0"/>
              <a:t>주도로 </a:t>
            </a:r>
            <a:r>
              <a:rPr lang="en-US" altLang="ko-KR" dirty="0" smtClean="0"/>
              <a:t>OCF </a:t>
            </a:r>
            <a:r>
              <a:rPr lang="ko-KR" altLang="en-US" dirty="0" smtClean="0"/>
              <a:t>지역 포럼 </a:t>
            </a:r>
            <a:r>
              <a:rPr lang="en-US" altLang="ko-KR" dirty="0" smtClean="0"/>
              <a:t>OCF Korea Forum (OCFK) </a:t>
            </a:r>
            <a:r>
              <a:rPr lang="ko-KR" altLang="en-US" dirty="0" smtClean="0"/>
              <a:t>설립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OCF </a:t>
            </a:r>
            <a:r>
              <a:rPr lang="ko-KR" altLang="en-US" dirty="0" smtClean="0"/>
              <a:t>표준 </a:t>
            </a:r>
            <a:r>
              <a:rPr lang="en-US" altLang="ko-KR" dirty="0" smtClean="0"/>
              <a:t>1.0 </a:t>
            </a:r>
            <a:r>
              <a:rPr lang="ko-KR" altLang="en-US" dirty="0" smtClean="0"/>
              <a:t>버전 공개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OCF </a:t>
            </a:r>
            <a:r>
              <a:rPr lang="ko-KR" altLang="en-US" dirty="0" smtClean="0"/>
              <a:t>표준 </a:t>
            </a:r>
            <a:r>
              <a:rPr lang="en-US" altLang="ko-KR" dirty="0" smtClean="0"/>
              <a:t>1.3 </a:t>
            </a:r>
            <a:r>
              <a:rPr lang="ko-KR" altLang="en-US" dirty="0" smtClean="0"/>
              <a:t>버전 공개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– OCF </a:t>
            </a:r>
            <a:r>
              <a:rPr lang="ko-KR" altLang="en-US" dirty="0" smtClean="0"/>
              <a:t>표준 </a:t>
            </a:r>
            <a:r>
              <a:rPr lang="en-US" altLang="ko-KR" dirty="0" smtClean="0"/>
              <a:t>2.0 </a:t>
            </a:r>
            <a:r>
              <a:rPr lang="ko-KR" altLang="en-US" dirty="0" smtClean="0"/>
              <a:t>버전 공개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9614" y="5857527"/>
            <a:ext cx="854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ko-KR" altLang="en-US" sz="1400" dirty="0" err="1" smtClean="0"/>
              <a:t>브로드컴은</a:t>
            </a:r>
            <a:r>
              <a:rPr lang="ko-KR" altLang="en-US" sz="1400" dirty="0" smtClean="0"/>
              <a:t> 지적 재산권 처리에 관한 이견으로 인해 이탈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23590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OTM </a:t>
            </a:r>
            <a:r>
              <a:rPr lang="ko-KR" altLang="en-US" dirty="0"/>
              <a:t>구현 상세 </a:t>
            </a:r>
            <a:r>
              <a:rPr lang="en-US" altLang="ko-KR" dirty="0"/>
              <a:t>– </a:t>
            </a:r>
            <a:r>
              <a:rPr lang="en-US" altLang="ko-KR" dirty="0" smtClean="0"/>
              <a:t>MFG OTM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cbor</a:t>
            </a:r>
            <a:r>
              <a:rPr lang="en-US" altLang="ko-KR" dirty="0" smtClean="0"/>
              <a:t> </a:t>
            </a:r>
            <a:r>
              <a:rPr lang="en-US" altLang="ko-KR" sz="2800" dirty="0" smtClean="0"/>
              <a:t>(3/3)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devicebuilderserver_creds</a:t>
            </a:r>
            <a:r>
              <a:rPr lang="en-US" altLang="ko-KR" dirty="0" smtClean="0"/>
              <a:t>/cred_0</a:t>
            </a:r>
          </a:p>
          <a:p>
            <a:endParaRPr lang="en-US" altLang="ko-KR" dirty="0"/>
          </a:p>
          <a:p>
            <a:r>
              <a:rPr lang="en-US" altLang="ko-KR" dirty="0" smtClean="0"/>
              <a:t>Credential SVR</a:t>
            </a:r>
            <a:r>
              <a:rPr lang="ko-KR" altLang="en-US" dirty="0" smtClean="0"/>
              <a:t>은 내용이 많으므로 변화된 부분만 표시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OTM</a:t>
            </a:r>
            <a:r>
              <a:rPr lang="ko-KR" altLang="en-US" dirty="0" smtClean="0"/>
              <a:t>의 결과로 </a:t>
            </a:r>
            <a:r>
              <a:rPr lang="en-US" altLang="ko-KR" dirty="0" smtClean="0"/>
              <a:t>Symmetric pairwise key</a:t>
            </a:r>
            <a:r>
              <a:rPr lang="ko-KR" altLang="en-US" dirty="0" smtClean="0"/>
              <a:t>가 생성됨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60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2636912"/>
            <a:ext cx="771136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시연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>
                <a:solidFill>
                  <a:schemeClr val="tx1"/>
                </a:solidFill>
              </a:rPr>
              <a:pPr/>
              <a:t>61</a:t>
            </a:fld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0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fld id="{73C55DC1-8D98-4A52-A588-865A118C73E3}" type="slidenum">
              <a:rPr lang="ko-KR" altLang="en-US" smtClean="0">
                <a:solidFill>
                  <a:schemeClr val="tx1"/>
                </a:solidFill>
              </a:rPr>
              <a:pPr/>
              <a:t>62</a:t>
            </a:fld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0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개괄 </a:t>
            </a:r>
            <a:r>
              <a:rPr lang="en-US" altLang="ko-KR" dirty="0"/>
              <a:t>–</a:t>
            </a:r>
            <a:r>
              <a:rPr lang="en-US" altLang="ko-KR" dirty="0" smtClean="0"/>
              <a:t> </a:t>
            </a:r>
            <a:r>
              <a:rPr lang="ko-KR" altLang="en-US" dirty="0"/>
              <a:t>연혁 </a:t>
            </a:r>
            <a:r>
              <a:rPr lang="en-US" altLang="ko-KR" sz="2800" dirty="0" smtClean="0"/>
              <a:t>(2/2)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1782229"/>
            <a:ext cx="8543925" cy="39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개괄 </a:t>
            </a:r>
            <a:r>
              <a:rPr lang="en-US" altLang="ko-KR" dirty="0"/>
              <a:t>–</a:t>
            </a:r>
            <a:r>
              <a:rPr lang="en-US" altLang="ko-KR" dirty="0" smtClean="0"/>
              <a:t> </a:t>
            </a:r>
            <a:r>
              <a:rPr lang="ko-KR" altLang="en-US" dirty="0" smtClean="0"/>
              <a:t>멤버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OCFK </a:t>
            </a:r>
            <a:r>
              <a:rPr lang="ko-KR" altLang="en-US" dirty="0" smtClean="0"/>
              <a:t>멤버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3" y="2799324"/>
            <a:ext cx="3951097" cy="20698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01" y="1844824"/>
            <a:ext cx="4191771" cy="404410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6105128" y="5085184"/>
            <a:ext cx="936104" cy="28803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OCF </a:t>
            </a:r>
            <a:r>
              <a:rPr lang="ko-KR" altLang="en-US" dirty="0"/>
              <a:t>개괄 </a:t>
            </a:r>
            <a:r>
              <a:rPr lang="en-US" altLang="ko-KR" dirty="0"/>
              <a:t>–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Specification:</a:t>
            </a:r>
          </a:p>
          <a:p>
            <a:pPr lvl="1"/>
            <a:r>
              <a:rPr lang="en-US" altLang="ko-KR" dirty="0" smtClean="0"/>
              <a:t>OCF</a:t>
            </a:r>
            <a:r>
              <a:rPr lang="ko-KR" altLang="en-US" dirty="0" smtClean="0"/>
              <a:t>는 아키텍처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프로토콜에 관한 명확한 </a:t>
            </a:r>
            <a:r>
              <a:rPr lang="en-US" altLang="ko-KR" dirty="0" smtClean="0"/>
              <a:t>specification</a:t>
            </a:r>
            <a:r>
              <a:rPr lang="ko-KR" altLang="en-US" dirty="0" smtClean="0"/>
              <a:t>을 제공하고 있음</a:t>
            </a:r>
            <a:r>
              <a:rPr lang="en-US" altLang="ko-KR" baseline="30000" dirty="0" smtClean="0"/>
              <a:t>1)</a:t>
            </a:r>
          </a:p>
          <a:p>
            <a:endParaRPr lang="en-US" altLang="ko-KR" dirty="0"/>
          </a:p>
          <a:p>
            <a:r>
              <a:rPr lang="en-US" altLang="ko-KR" dirty="0" smtClean="0"/>
              <a:t>Code:</a:t>
            </a:r>
          </a:p>
          <a:p>
            <a:pPr lvl="1"/>
            <a:r>
              <a:rPr lang="en-US" altLang="ko-KR" dirty="0" smtClean="0"/>
              <a:t>IoTivity – OCF</a:t>
            </a:r>
            <a:r>
              <a:rPr lang="ko-KR" altLang="en-US" dirty="0" smtClean="0"/>
              <a:t>의 오픈 소스 소프트웨어 프레임워크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기기 간 </a:t>
            </a:r>
            <a:r>
              <a:rPr lang="en-US" altLang="ko-KR" dirty="0" smtClean="0"/>
              <a:t>seamless</a:t>
            </a:r>
            <a:r>
              <a:rPr lang="ko-KR" altLang="en-US" dirty="0" smtClean="0"/>
              <a:t>한 연결을 보장함</a:t>
            </a:r>
            <a:r>
              <a:rPr lang="en-US" altLang="ko-KR" baseline="30000" dirty="0" smtClean="0"/>
              <a:t>2)</a:t>
            </a:r>
          </a:p>
          <a:p>
            <a:endParaRPr lang="en-US" altLang="ko-KR" dirty="0"/>
          </a:p>
          <a:p>
            <a:r>
              <a:rPr lang="en-US" altLang="ko-KR" dirty="0" smtClean="0"/>
              <a:t>Certification program:</a:t>
            </a:r>
          </a:p>
          <a:p>
            <a:pPr lvl="1"/>
            <a:r>
              <a:rPr lang="ko-KR" altLang="en-US" dirty="0" smtClean="0"/>
              <a:t>제품 인증</a:t>
            </a:r>
            <a:r>
              <a:rPr lang="en-US" altLang="ko-KR" baseline="30000" dirty="0" smtClean="0"/>
              <a:t>3)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fld id="{73C55DC1-8D98-4A52-A588-865A118C73E3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614" y="5857527"/>
            <a:ext cx="8543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1400" dirty="0">
                <a:hlinkClick r:id="rId3"/>
              </a:rPr>
              <a:t>https://</a:t>
            </a:r>
            <a:r>
              <a:rPr lang="en-US" altLang="ko-KR" sz="1400" dirty="0" smtClean="0">
                <a:hlinkClick r:id="rId3"/>
              </a:rPr>
              <a:t>openconnectivity.org/developer/specifications</a:t>
            </a:r>
            <a:endParaRPr lang="en-US" altLang="ko-KR" sz="1400" dirty="0" smtClean="0"/>
          </a:p>
          <a:p>
            <a:pPr marL="342900" indent="-342900">
              <a:buFontTx/>
              <a:buAutoNum type="arabicParenR"/>
            </a:pPr>
            <a:r>
              <a:rPr lang="en-US" altLang="ko-KR" sz="1400" dirty="0">
                <a:hlinkClick r:id="rId4"/>
              </a:rPr>
              <a:t>https://</a:t>
            </a:r>
            <a:r>
              <a:rPr lang="en-US" altLang="ko-KR" sz="1400" dirty="0" smtClean="0">
                <a:hlinkClick r:id="rId4"/>
              </a:rPr>
              <a:t>iotivity.org</a:t>
            </a:r>
            <a:endParaRPr lang="en-US" altLang="ko-KR" sz="1400" dirty="0" smtClean="0"/>
          </a:p>
          <a:p>
            <a:pPr marL="342900" indent="-342900">
              <a:buFontTx/>
              <a:buAutoNum type="arabicParenR"/>
            </a:pPr>
            <a:r>
              <a:rPr lang="en-US" altLang="ko-KR" sz="1400" dirty="0">
                <a:hlinkClick r:id="rId5"/>
              </a:rPr>
              <a:t>https://openconnectivity.org/certified-products</a:t>
            </a:r>
            <a:endParaRPr lang="en-US" altLang="ko-KR" sz="1400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699" y="4565979"/>
            <a:ext cx="4968552" cy="1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36720</TotalTime>
  <Words>3428</Words>
  <Application>Microsoft Office PowerPoint</Application>
  <PresentationFormat>A4 용지(210x297mm)</PresentationFormat>
  <Paragraphs>643</Paragraphs>
  <Slides>62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62</vt:i4>
      </vt:variant>
    </vt:vector>
  </HeadingPairs>
  <TitlesOfParts>
    <vt:vector size="68" baseType="lpstr">
      <vt:lpstr>Roboto</vt:lpstr>
      <vt:lpstr>游ゴシック</vt:lpstr>
      <vt:lpstr>맑은 고딕</vt:lpstr>
      <vt:lpstr>Arial</vt:lpstr>
      <vt:lpstr>Wingdings</vt:lpstr>
      <vt:lpstr>디자인 사용자 지정</vt:lpstr>
      <vt:lpstr>OCF(Open Connectivity Foundation) 참고 구현 개발</vt:lpstr>
      <vt:lpstr>목차</vt:lpstr>
      <vt:lpstr>OCF 개괄 – 소개 (1/3)</vt:lpstr>
      <vt:lpstr>OCF 개괄 – 소개 (2/3)</vt:lpstr>
      <vt:lpstr>OCF 개괄 – 소개 (3/3)</vt:lpstr>
      <vt:lpstr>OCF 개괄 – 연혁 (1/2)</vt:lpstr>
      <vt:lpstr>OCF 개괄 – 연혁 (2/2)</vt:lpstr>
      <vt:lpstr>OCF 개괄 – 멤버</vt:lpstr>
      <vt:lpstr>OCF 개괄 – 구성</vt:lpstr>
      <vt:lpstr>목차</vt:lpstr>
      <vt:lpstr>OCF 상세 – 상호 운용성</vt:lpstr>
      <vt:lpstr>OCF 상세 – 통신 </vt:lpstr>
      <vt:lpstr>OCF 상세 – 리소스 모델</vt:lpstr>
      <vt:lpstr>OCF 상세 – 보안 Overview (1/2)</vt:lpstr>
      <vt:lpstr>OCF 상세 – 보안 Overview (2/2)</vt:lpstr>
      <vt:lpstr>OCF 상세 – Onboarding (1/3)</vt:lpstr>
      <vt:lpstr>OCF 상세 – Onboarding (2/3)</vt:lpstr>
      <vt:lpstr>OCF 상세 – Onboarding (3/3)</vt:lpstr>
      <vt:lpstr>OCF 상세 – PKI (1/2)</vt:lpstr>
      <vt:lpstr>OCF 상세 – PKI (2/2)</vt:lpstr>
      <vt:lpstr>목차</vt:lpstr>
      <vt:lpstr>Server 구현 – 기본 구성 (1/4)</vt:lpstr>
      <vt:lpstr>Server 구현 – 기본 구성 (2/4)</vt:lpstr>
      <vt:lpstr>Server 구현 – 기본 구성 (3/4)</vt:lpstr>
      <vt:lpstr>Server 구현 – 기본 구성 (4/4)</vt:lpstr>
      <vt:lpstr>Server 구현 – OS 설정 (1/2)</vt:lpstr>
      <vt:lpstr>Server 구현 – OS 설정 (2/2)</vt:lpstr>
      <vt:lpstr>Server 구현 – GPIO (1/2)</vt:lpstr>
      <vt:lpstr>Server 구현 – GPIO (2/2)</vt:lpstr>
      <vt:lpstr>Server 구현 – OneIoTa1)</vt:lpstr>
      <vt:lpstr>Server 구현 – IoTivity-Lite-Setup (1/3)</vt:lpstr>
      <vt:lpstr>Server 구현 – IoTivity-Lite-Setup (2/3)</vt:lpstr>
      <vt:lpstr>Server 구현 – IoTivity-Lite-Setup (3/3)</vt:lpstr>
      <vt:lpstr>Server 구현 – GPIO 구성 (1/2)</vt:lpstr>
      <vt:lpstr>Server 구현 – GPIO 구성 (2/2)</vt:lpstr>
      <vt:lpstr>Server 구현 – WiFi 구성</vt:lpstr>
      <vt:lpstr>Server 구현 – device_builder_server.c (1/3)</vt:lpstr>
      <vt:lpstr>Server 구현 – device_builder_server.c (2/3)</vt:lpstr>
      <vt:lpstr>Server 구현 – device_builder_server.c (3/3)</vt:lpstr>
      <vt:lpstr>목차</vt:lpstr>
      <vt:lpstr>Client 구현 – Penta Security Demo</vt:lpstr>
      <vt:lpstr>Client 구현 – Penta Security Demo</vt:lpstr>
      <vt:lpstr>Client 구현 – NDK Build</vt:lpstr>
      <vt:lpstr>목차</vt:lpstr>
      <vt:lpstr>OTM 구현 상세 – Server (1/6)</vt:lpstr>
      <vt:lpstr>OTM 구현 상세 – Server (2/6)</vt:lpstr>
      <vt:lpstr>OTM 구현 상세 – Server (3/6)</vt:lpstr>
      <vt:lpstr>OTM 구현 상세 – Server (4/6)</vt:lpstr>
      <vt:lpstr>OTM 구현 상세 – Server (5/6)</vt:lpstr>
      <vt:lpstr>OTM 구현 상세 – Server (6/6)</vt:lpstr>
      <vt:lpstr>OTM 구현 상세 – Client (1/2)</vt:lpstr>
      <vt:lpstr>OTM 구현 상세 – Client (2/2)</vt:lpstr>
      <vt:lpstr>OTM 구현 상세 – OCF 표준 변화</vt:lpstr>
      <vt:lpstr>OTM 구현 상세 – MFG OTM 코드 (1/2)</vt:lpstr>
      <vt:lpstr>OTM 구현 상세 – MFG OTM 코드 (2/2)</vt:lpstr>
      <vt:lpstr>OTM 구현 상세 – 기타 OTM 코드 (1/2)</vt:lpstr>
      <vt:lpstr>OTM 구현 상세 – 기타 OTM 코드 (2/2)</vt:lpstr>
      <vt:lpstr>OTM 구현 상세 – MFG OTM과 cbor (1/3)</vt:lpstr>
      <vt:lpstr>OTM 구현 상세 – MFG OTM과 cbor (2/3)</vt:lpstr>
      <vt:lpstr>OTM 구현 상세 – MFG OTM과 cbor (3/3)</vt:lpstr>
      <vt:lpstr>시연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OCF(Open Connectivity Foundation) 참고 구현 개발</dc:title>
  <cp:lastModifiedBy>PC1</cp:lastModifiedBy>
  <cp:revision>48</cp:revision>
  <dcterms:created xsi:type="dcterms:W3CDTF">2006-10-05T04:04:58Z</dcterms:created>
  <dcterms:modified xsi:type="dcterms:W3CDTF">2019-11-25T04:08:10Z</dcterms:modified>
</cp:coreProperties>
</file>